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43" r:id="rId2"/>
    <p:sldId id="427" r:id="rId3"/>
    <p:sldId id="344" r:id="rId4"/>
    <p:sldId id="470" r:id="rId5"/>
    <p:sldId id="471" r:id="rId6"/>
    <p:sldId id="505" r:id="rId7"/>
    <p:sldId id="258" r:id="rId8"/>
    <p:sldId id="472" r:id="rId9"/>
    <p:sldId id="506" r:id="rId10"/>
    <p:sldId id="510" r:id="rId11"/>
    <p:sldId id="511" r:id="rId12"/>
    <p:sldId id="507" r:id="rId13"/>
    <p:sldId id="512" r:id="rId14"/>
    <p:sldId id="508" r:id="rId15"/>
    <p:sldId id="509" r:id="rId16"/>
    <p:sldId id="513" r:id="rId17"/>
    <p:sldId id="514" r:id="rId18"/>
    <p:sldId id="515" r:id="rId19"/>
    <p:sldId id="516" r:id="rId20"/>
    <p:sldId id="581" r:id="rId21"/>
    <p:sldId id="517" r:id="rId22"/>
    <p:sldId id="582" r:id="rId23"/>
    <p:sldId id="583" r:id="rId24"/>
    <p:sldId id="585" r:id="rId25"/>
    <p:sldId id="586" r:id="rId26"/>
    <p:sldId id="303" r:id="rId27"/>
    <p:sldId id="584" r:id="rId28"/>
    <p:sldId id="334" r:id="rId29"/>
    <p:sldId id="335" r:id="rId30"/>
    <p:sldId id="1035" r:id="rId31"/>
    <p:sldId id="588" r:id="rId32"/>
    <p:sldId id="309" r:id="rId33"/>
    <p:sldId id="336" r:id="rId34"/>
    <p:sldId id="310" r:id="rId35"/>
    <p:sldId id="337" r:id="rId36"/>
    <p:sldId id="338" r:id="rId37"/>
    <p:sldId id="312" r:id="rId38"/>
    <p:sldId id="339" r:id="rId39"/>
    <p:sldId id="313" r:id="rId40"/>
    <p:sldId id="340" r:id="rId41"/>
    <p:sldId id="300" r:id="rId42"/>
    <p:sldId id="587" r:id="rId43"/>
    <p:sldId id="589" r:id="rId44"/>
    <p:sldId id="590" r:id="rId45"/>
    <p:sldId id="604" r:id="rId46"/>
    <p:sldId id="277" r:id="rId47"/>
    <p:sldId id="605" r:id="rId48"/>
    <p:sldId id="608" r:id="rId49"/>
    <p:sldId id="609" r:id="rId50"/>
    <p:sldId id="1036" r:id="rId51"/>
    <p:sldId id="529" r:id="rId52"/>
    <p:sldId id="308" r:id="rId53"/>
    <p:sldId id="613" r:id="rId54"/>
    <p:sldId id="369" r:id="rId55"/>
    <p:sldId id="458" r:id="rId56"/>
    <p:sldId id="461" r:id="rId57"/>
    <p:sldId id="350" r:id="rId58"/>
    <p:sldId id="463" r:id="rId59"/>
    <p:sldId id="464" r:id="rId60"/>
    <p:sldId id="319" r:id="rId61"/>
    <p:sldId id="352" r:id="rId62"/>
    <p:sldId id="465" r:id="rId63"/>
    <p:sldId id="321" r:id="rId64"/>
    <p:sldId id="615" r:id="rId65"/>
    <p:sldId id="616" r:id="rId66"/>
    <p:sldId id="322" r:id="rId67"/>
    <p:sldId id="323" r:id="rId68"/>
    <p:sldId id="364" r:id="rId69"/>
    <p:sldId id="610" r:id="rId70"/>
    <p:sldId id="611" r:id="rId71"/>
    <p:sldId id="612" r:id="rId72"/>
    <p:sldId id="548" r:id="rId73"/>
    <p:sldId id="501" r:id="rId74"/>
    <p:sldId id="276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996633"/>
    <a:srgbClr val="990000"/>
    <a:srgbClr val="800000"/>
    <a:srgbClr val="FF9900"/>
    <a:srgbClr val="FF6600"/>
    <a:srgbClr val="FF0000"/>
    <a:srgbClr val="003300"/>
    <a:srgbClr val="990033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80" d="100"/>
          <a:sy n="80" d="100"/>
        </p:scale>
        <p:origin x="3294" y="8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89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f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6AEA6-FFE9-46B6-B297-6F0028D6909F}" type="datetimeFigureOut">
              <a:rPr lang="en-US" smtClean="0"/>
              <a:pPr/>
              <a:t>12/29/2021</a:t>
            </a:fld>
            <a:endParaRPr lang="af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f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5A5CD-B160-4EB6-955B-DB1120A37B3D}" type="slidenum">
              <a:rPr lang="af-ZA" smtClean="0"/>
              <a:pPr/>
              <a:t>‹#›</a:t>
            </a:fld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1572454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4CE33-7152-4F9D-82F2-9E729F25B6A7}" type="datetime1">
              <a:rPr lang="en-US" smtClean="0"/>
              <a:pPr/>
              <a:t>12/29/2021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5BEC-E814-43C8-A247-E4FD238AF516}" type="datetime1">
              <a:rPr lang="en-US" smtClean="0"/>
              <a:pPr/>
              <a:t>12/29/2021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8EC6-CA2E-4B34-A80E-97F0F83E5E31}" type="datetime1">
              <a:rPr lang="en-US" smtClean="0"/>
              <a:pPr/>
              <a:t>12/29/2021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44663-5266-45CB-B858-C767A36F5386}" type="datetime1">
              <a:rPr lang="en-US" smtClean="0"/>
              <a:pPr/>
              <a:t>12/29/2021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F7A3-3779-40F4-8FFB-1D6AF722D448}" type="datetime1">
              <a:rPr lang="en-US" smtClean="0"/>
              <a:pPr/>
              <a:t>12/29/2021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3123-9FBE-47B7-9C25-F434EA5DD30D}" type="datetime1">
              <a:rPr lang="en-US" smtClean="0"/>
              <a:pPr/>
              <a:t>12/29/2021</a:t>
            </a:fld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31EBE-163C-4884-88C3-2906BDFCFECC}" type="datetime1">
              <a:rPr lang="en-US" smtClean="0"/>
              <a:pPr/>
              <a:t>12/29/2021</a:t>
            </a:fld>
            <a:endParaRPr lang="af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69641-B85C-4039-BF42-FFB0A3A2B132}" type="datetime1">
              <a:rPr lang="en-US" smtClean="0"/>
              <a:pPr/>
              <a:t>12/29/2021</a:t>
            </a:fld>
            <a:endParaRPr lang="af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8E72-661F-439D-962A-845E494E0E83}" type="datetime1">
              <a:rPr lang="en-US" smtClean="0"/>
              <a:pPr/>
              <a:t>12/29/2021</a:t>
            </a:fld>
            <a:endParaRPr lang="af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C73E9-CC96-4B9A-8B51-530F83A57802}" type="datetime1">
              <a:rPr lang="en-US" smtClean="0"/>
              <a:pPr/>
              <a:t>12/29/2021</a:t>
            </a:fld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f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A680-6AD4-4FA5-B588-38AD0438A0EC}" type="datetime1">
              <a:rPr lang="en-US" smtClean="0"/>
              <a:pPr/>
              <a:t>12/29/2021</a:t>
            </a:fld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8B46E-2FA8-4301-8655-4F3EADA7013F}" type="datetime1">
              <a:rPr lang="en-US" smtClean="0"/>
              <a:pPr/>
              <a:t>12/29/2021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15540E-A963-4F6B-A99A-22F47640B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4" y="1445573"/>
            <a:ext cx="9149164" cy="5432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12908"/>
            <a:ext cx="9144000" cy="1938992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 </a:t>
            </a:r>
            <a:r>
              <a:rPr lang="en-US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Ciptakan</a:t>
            </a:r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Income Stream</a:t>
            </a:r>
            <a:endParaRPr lang="id-ID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76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803AC9-5BEB-4EBA-A350-17B6BC7D2E9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708A3-94A5-476D-B29A-8F1B362542EF}"/>
              </a:ext>
            </a:extLst>
          </p:cNvPr>
          <p:cNvSpPr txBox="1"/>
          <p:nvPr/>
        </p:nvSpPr>
        <p:spPr>
          <a:xfrm>
            <a:off x="323528" y="188640"/>
            <a:ext cx="820891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Contoh jasa keahlian yang bisa dijual : 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Jasa training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Jasa pembuatan slide presentasi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Jasa pembuatan laporan bisnis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Jasa desain website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Jasa terjemahan</a:t>
            </a:r>
            <a:endParaRPr lang="af-ZA" sz="4800" noProof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15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803AC9-5BEB-4EBA-A350-17B6BC7D2E9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708A3-94A5-476D-B29A-8F1B362542EF}"/>
              </a:ext>
            </a:extLst>
          </p:cNvPr>
          <p:cNvSpPr txBox="1"/>
          <p:nvPr/>
        </p:nvSpPr>
        <p:spPr>
          <a:xfrm>
            <a:off x="323528" y="188640"/>
            <a:ext cx="82089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Contoh jasa keahlian yang bisa dijual : 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6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Jasa pembuatan business plan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6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Jasa fotografi pernikahan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6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Jasa pengelolaan media sosial 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6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Dan lain-lain</a:t>
            </a:r>
            <a:endParaRPr lang="af-ZA" sz="4800" noProof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66FF01-B662-4E90-A1B8-3D4DBE771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88"/>
            <a:ext cx="9217150" cy="58556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8ECA-DC9A-406B-A3D3-2633FCD1767F}"/>
              </a:ext>
            </a:extLst>
          </p:cNvPr>
          <p:cNvSpPr/>
          <p:nvPr/>
        </p:nvSpPr>
        <p:spPr>
          <a:xfrm>
            <a:off x="2776" y="5029381"/>
            <a:ext cx="9144000" cy="18448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q-AL"/>
          </a:p>
        </p:txBody>
      </p:sp>
      <p:sp>
        <p:nvSpPr>
          <p:cNvPr id="4" name="Rectangle 3"/>
          <p:cNvSpPr/>
          <p:nvPr/>
        </p:nvSpPr>
        <p:spPr>
          <a:xfrm>
            <a:off x="458238" y="5938101"/>
            <a:ext cx="8001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4000">
                <a:solidFill>
                  <a:schemeClr val="bg1"/>
                </a:solidFill>
                <a:latin typeface="Calibri" panose="020F0502020204030204" pitchFamily="34" charset="0"/>
              </a:rPr>
              <a:t> </a:t>
            </a:r>
            <a:endParaRPr lang="en-US" sz="4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13234" y="5165906"/>
            <a:ext cx="9144000" cy="16419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6000"/>
              </a:lnSpc>
            </a:pPr>
            <a:r>
              <a:rPr lang="af-ZA" sz="6000" b="1" noProof="1">
                <a:solidFill>
                  <a:schemeClr val="bg1"/>
                </a:solidFill>
              </a:rPr>
              <a:t>2. Menjual Produk Digital secara Online</a:t>
            </a:r>
          </a:p>
        </p:txBody>
      </p:sp>
    </p:spTree>
    <p:extLst>
      <p:ext uri="{BB962C8B-B14F-4D97-AF65-F5344CB8AC3E}">
        <p14:creationId xmlns:p14="http://schemas.microsoft.com/office/powerpoint/2010/main" val="92916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803AC9-5BEB-4EBA-A350-17B6BC7D2E9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708A3-94A5-476D-B29A-8F1B362542EF}"/>
              </a:ext>
            </a:extLst>
          </p:cNvPr>
          <p:cNvSpPr txBox="1"/>
          <p:nvPr/>
        </p:nvSpPr>
        <p:spPr>
          <a:xfrm>
            <a:off x="323528" y="188640"/>
            <a:ext cx="864096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af-ZA" sz="4000" noProof="1">
                <a:solidFill>
                  <a:schemeClr val="bg1"/>
                </a:solidFill>
                <a:cs typeface="Arial" panose="020B0604020202020204" pitchFamily="34" charset="0"/>
              </a:rPr>
              <a:t>Contoh produk digital yang bisa dijual :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000" noProof="1">
                <a:solidFill>
                  <a:schemeClr val="bg1"/>
                </a:solidFill>
                <a:cs typeface="Arial" panose="020B0604020202020204" pitchFamily="34" charset="0"/>
              </a:rPr>
              <a:t>Aplikasi (Desktop, Android App)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000" noProof="1">
                <a:solidFill>
                  <a:schemeClr val="bg1"/>
                </a:solidFill>
                <a:cs typeface="Arial" panose="020B0604020202020204" pitchFamily="34" charset="0"/>
              </a:rPr>
              <a:t>Materi pelatihan (dalam powerpoint)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000" noProof="1">
                <a:solidFill>
                  <a:schemeClr val="bg1"/>
                </a:solidFill>
                <a:cs typeface="Arial" panose="020B0604020202020204" pitchFamily="34" charset="0"/>
              </a:rPr>
              <a:t>Beragam dokumen dan templates untuk bisnis 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000" noProof="1">
                <a:solidFill>
                  <a:schemeClr val="bg1"/>
                </a:solidFill>
                <a:cs typeface="Arial" panose="020B0604020202020204" pitchFamily="34" charset="0"/>
              </a:rPr>
              <a:t>Ebook 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000" noProof="1">
                <a:solidFill>
                  <a:schemeClr val="bg1"/>
                </a:solidFill>
                <a:cs typeface="Arial" panose="020B0604020202020204" pitchFamily="34" charset="0"/>
              </a:rPr>
              <a:t>Audiobook / Podcast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000" noProof="1">
                <a:solidFill>
                  <a:schemeClr val="bg1"/>
                </a:solidFill>
                <a:cs typeface="Arial" panose="020B0604020202020204" pitchFamily="34" charset="0"/>
              </a:rPr>
              <a:t>Kursus online</a:t>
            </a:r>
            <a:endParaRPr lang="af-ZA" sz="4800" noProof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245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93F9A9-CDB6-4ADD-A343-4B1E7610E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70"/>
            <a:ext cx="9144000" cy="60983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8ECA-DC9A-406B-A3D3-2633FCD1767F}"/>
              </a:ext>
            </a:extLst>
          </p:cNvPr>
          <p:cNvSpPr/>
          <p:nvPr/>
        </p:nvSpPr>
        <p:spPr>
          <a:xfrm>
            <a:off x="2776" y="5029381"/>
            <a:ext cx="9144000" cy="18448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q-AL"/>
          </a:p>
        </p:txBody>
      </p:sp>
      <p:sp>
        <p:nvSpPr>
          <p:cNvPr id="4" name="Rectangle 3"/>
          <p:cNvSpPr/>
          <p:nvPr/>
        </p:nvSpPr>
        <p:spPr>
          <a:xfrm>
            <a:off x="458238" y="5938101"/>
            <a:ext cx="8001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4000">
                <a:solidFill>
                  <a:schemeClr val="bg1"/>
                </a:solidFill>
                <a:latin typeface="Calibri" panose="020F0502020204030204" pitchFamily="34" charset="0"/>
              </a:rPr>
              <a:t> </a:t>
            </a:r>
            <a:endParaRPr lang="en-US" sz="4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13234" y="5165906"/>
            <a:ext cx="9144000" cy="16419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6000"/>
              </a:lnSpc>
            </a:pPr>
            <a:r>
              <a:rPr lang="af-ZA" sz="6000" b="1" noProof="1">
                <a:solidFill>
                  <a:schemeClr val="bg1"/>
                </a:solidFill>
              </a:rPr>
              <a:t>3. Jual barang secara online via webstore sendiri</a:t>
            </a:r>
          </a:p>
        </p:txBody>
      </p:sp>
    </p:spTree>
    <p:extLst>
      <p:ext uri="{BB962C8B-B14F-4D97-AF65-F5344CB8AC3E}">
        <p14:creationId xmlns:p14="http://schemas.microsoft.com/office/powerpoint/2010/main" val="1361932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30BF39-67FB-4291-9E86-2D0916CC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" y="-99392"/>
            <a:ext cx="9144000" cy="66598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8ECA-DC9A-406B-A3D3-2633FCD1767F}"/>
              </a:ext>
            </a:extLst>
          </p:cNvPr>
          <p:cNvSpPr/>
          <p:nvPr/>
        </p:nvSpPr>
        <p:spPr>
          <a:xfrm>
            <a:off x="2776" y="5029381"/>
            <a:ext cx="914400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q-AL"/>
          </a:p>
        </p:txBody>
      </p:sp>
      <p:sp>
        <p:nvSpPr>
          <p:cNvPr id="4" name="Rectangle 3"/>
          <p:cNvSpPr/>
          <p:nvPr/>
        </p:nvSpPr>
        <p:spPr>
          <a:xfrm>
            <a:off x="458238" y="5938101"/>
            <a:ext cx="8001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4000">
                <a:solidFill>
                  <a:schemeClr val="bg1"/>
                </a:solidFill>
                <a:latin typeface="Calibri" panose="020F0502020204030204" pitchFamily="34" charset="0"/>
              </a:rPr>
              <a:t> </a:t>
            </a:r>
            <a:endParaRPr lang="en-US" sz="4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13234" y="5165906"/>
            <a:ext cx="9144000" cy="16419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6000"/>
              </a:lnSpc>
            </a:pPr>
            <a:r>
              <a:rPr lang="af-ZA" sz="6000" b="1" noProof="1">
                <a:solidFill>
                  <a:schemeClr val="bg1"/>
                </a:solidFill>
              </a:rPr>
              <a:t>Jual barang secara online via marketplace</a:t>
            </a:r>
          </a:p>
        </p:txBody>
      </p:sp>
    </p:spTree>
    <p:extLst>
      <p:ext uri="{BB962C8B-B14F-4D97-AF65-F5344CB8AC3E}">
        <p14:creationId xmlns:p14="http://schemas.microsoft.com/office/powerpoint/2010/main" val="308931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803AC9-5BEB-4EBA-A350-17B6BC7D2E9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708A3-94A5-476D-B29A-8F1B362542EF}"/>
              </a:ext>
            </a:extLst>
          </p:cNvPr>
          <p:cNvSpPr txBox="1"/>
          <p:nvPr/>
        </p:nvSpPr>
        <p:spPr>
          <a:xfrm>
            <a:off x="323528" y="188640"/>
            <a:ext cx="864096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af-ZA" sz="4000" noProof="1">
                <a:solidFill>
                  <a:schemeClr val="bg1"/>
                </a:solidFill>
                <a:cs typeface="Arial" panose="020B0604020202020204" pitchFamily="34" charset="0"/>
              </a:rPr>
              <a:t>Contoh penyedia produk droship yang rekomended :</a:t>
            </a:r>
          </a:p>
          <a:p>
            <a:pPr marL="685800" indent="-685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4800" noProof="1">
                <a:solidFill>
                  <a:schemeClr val="bg1"/>
                </a:solidFill>
                <a:cs typeface="Arial" panose="020B0604020202020204" pitchFamily="34" charset="0"/>
              </a:rPr>
              <a:t>Dropshipaja.com</a:t>
            </a:r>
          </a:p>
          <a:p>
            <a:pPr marL="685800" indent="-685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4800" noProof="1">
                <a:solidFill>
                  <a:schemeClr val="bg1"/>
                </a:solidFill>
                <a:cs typeface="Arial" panose="020B0604020202020204" pitchFamily="34" charset="0"/>
              </a:rPr>
              <a:t>Jakmall.com</a:t>
            </a:r>
          </a:p>
          <a:p>
            <a:pPr marL="685800" indent="-6858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4800" noProof="1">
                <a:solidFill>
                  <a:schemeClr val="bg1"/>
                </a:solidFill>
                <a:cs typeface="Arial" panose="020B0604020202020204" pitchFamily="34" charset="0"/>
              </a:rPr>
              <a:t>Jakartanotebook.com</a:t>
            </a:r>
          </a:p>
        </p:txBody>
      </p:sp>
    </p:spTree>
    <p:extLst>
      <p:ext uri="{BB962C8B-B14F-4D97-AF65-F5344CB8AC3E}">
        <p14:creationId xmlns:p14="http://schemas.microsoft.com/office/powerpoint/2010/main" val="2705763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B3C8E22-4C5D-4813-843C-B9B5925FC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4" y="-34840"/>
            <a:ext cx="9144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8ECA-DC9A-406B-A3D3-2633FCD1767F}"/>
              </a:ext>
            </a:extLst>
          </p:cNvPr>
          <p:cNvSpPr/>
          <p:nvPr/>
        </p:nvSpPr>
        <p:spPr>
          <a:xfrm>
            <a:off x="11124" y="0"/>
            <a:ext cx="9144000" cy="1102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q-AL"/>
          </a:p>
        </p:txBody>
      </p:sp>
      <p:sp>
        <p:nvSpPr>
          <p:cNvPr id="4" name="Rectangle 3"/>
          <p:cNvSpPr/>
          <p:nvPr/>
        </p:nvSpPr>
        <p:spPr>
          <a:xfrm>
            <a:off x="445118" y="930803"/>
            <a:ext cx="8001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4000">
                <a:solidFill>
                  <a:schemeClr val="bg1"/>
                </a:solidFill>
                <a:latin typeface="Calibri" panose="020F0502020204030204" pitchFamily="34" charset="0"/>
              </a:rPr>
              <a:t> </a:t>
            </a:r>
            <a:endParaRPr lang="en-US" sz="4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26354" y="60496"/>
            <a:ext cx="9144000" cy="8318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6000"/>
              </a:lnSpc>
            </a:pPr>
            <a:r>
              <a:rPr lang="af-ZA" sz="4800" b="1" noProof="1">
                <a:solidFill>
                  <a:schemeClr val="bg1"/>
                </a:solidFill>
              </a:rPr>
              <a:t>4. Usaha atau bisnis offline</a:t>
            </a:r>
          </a:p>
        </p:txBody>
      </p:sp>
    </p:spTree>
    <p:extLst>
      <p:ext uri="{BB962C8B-B14F-4D97-AF65-F5344CB8AC3E}">
        <p14:creationId xmlns:p14="http://schemas.microsoft.com/office/powerpoint/2010/main" val="3634141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803AC9-5BEB-4EBA-A350-17B6BC7D2E9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708A3-94A5-476D-B29A-8F1B362542EF}"/>
              </a:ext>
            </a:extLst>
          </p:cNvPr>
          <p:cNvSpPr txBox="1"/>
          <p:nvPr/>
        </p:nvSpPr>
        <p:spPr>
          <a:xfrm>
            <a:off x="323528" y="188640"/>
            <a:ext cx="8208912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af-ZA" sz="4400" b="1" noProof="1">
                <a:solidFill>
                  <a:schemeClr val="bg1"/>
                </a:solidFill>
                <a:cs typeface="Arial" panose="020B0604020202020204" pitchFamily="34" charset="0"/>
              </a:rPr>
              <a:t>Contoh buka usaha offfline :</a:t>
            </a:r>
          </a:p>
          <a:p>
            <a:pPr marL="742950" indent="-742950"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Bikin warmindo</a:t>
            </a:r>
          </a:p>
          <a:p>
            <a:pPr marL="742950" indent="-742950"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Usaha katering</a:t>
            </a:r>
          </a:p>
          <a:p>
            <a:pPr marL="742950" indent="-742950"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Service komputer / AC </a:t>
            </a:r>
          </a:p>
          <a:p>
            <a:pPr marL="742950" indent="-742950"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Ternak kambing</a:t>
            </a:r>
          </a:p>
          <a:p>
            <a:pPr marL="742950" indent="-742950"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Franchise minimarket</a:t>
            </a:r>
          </a:p>
          <a:p>
            <a:pPr marL="742950" indent="-742950"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Franchise aneka kuliner</a:t>
            </a:r>
          </a:p>
          <a:p>
            <a:pPr marL="742950" indent="-742950"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Pet shop</a:t>
            </a:r>
          </a:p>
          <a:p>
            <a:pPr marL="742950" indent="-742950"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Dan lain-lain</a:t>
            </a:r>
            <a:endParaRPr lang="af-ZA" sz="4800" noProof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378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02E59D-0DED-4C1F-97DD-F78DB3A9BC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92" y="0"/>
            <a:ext cx="8306015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8ECA-DC9A-406B-A3D3-2633FCD1767F}"/>
              </a:ext>
            </a:extLst>
          </p:cNvPr>
          <p:cNvSpPr/>
          <p:nvPr/>
        </p:nvSpPr>
        <p:spPr>
          <a:xfrm>
            <a:off x="2776" y="5029381"/>
            <a:ext cx="9144000" cy="18448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q-AL"/>
          </a:p>
        </p:txBody>
      </p:sp>
      <p:sp>
        <p:nvSpPr>
          <p:cNvPr id="4" name="Rectangle 3"/>
          <p:cNvSpPr/>
          <p:nvPr/>
        </p:nvSpPr>
        <p:spPr>
          <a:xfrm>
            <a:off x="458238" y="5938101"/>
            <a:ext cx="8001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4000">
                <a:solidFill>
                  <a:schemeClr val="bg1"/>
                </a:solidFill>
                <a:latin typeface="Calibri" panose="020F0502020204030204" pitchFamily="34" charset="0"/>
              </a:rPr>
              <a:t> </a:t>
            </a:r>
            <a:endParaRPr lang="en-US" sz="4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13234" y="5165906"/>
            <a:ext cx="9144000" cy="16419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6000"/>
              </a:lnSpc>
            </a:pPr>
            <a:r>
              <a:rPr lang="af-ZA" sz="5400" b="1" noProof="1">
                <a:solidFill>
                  <a:schemeClr val="bg1"/>
                </a:solidFill>
              </a:rPr>
              <a:t>5. Sewa Aset Properti </a:t>
            </a:r>
          </a:p>
          <a:p>
            <a:pPr algn="ctr">
              <a:lnSpc>
                <a:spcPts val="6000"/>
              </a:lnSpc>
            </a:pPr>
            <a:r>
              <a:rPr lang="af-ZA" sz="5400" b="1" noProof="1">
                <a:solidFill>
                  <a:schemeClr val="bg1"/>
                </a:solidFill>
              </a:rPr>
              <a:t>(Passive Income)</a:t>
            </a:r>
          </a:p>
        </p:txBody>
      </p:sp>
    </p:spTree>
    <p:extLst>
      <p:ext uri="{BB962C8B-B14F-4D97-AF65-F5344CB8AC3E}">
        <p14:creationId xmlns:p14="http://schemas.microsoft.com/office/powerpoint/2010/main" val="49622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5462" y="908720"/>
            <a:ext cx="8001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4000">
                <a:solidFill>
                  <a:schemeClr val="bg1"/>
                </a:solidFill>
                <a:latin typeface="Calibri" panose="020F0502020204030204" pitchFamily="34" charset="0"/>
              </a:rPr>
              <a:t> </a:t>
            </a:r>
            <a:endParaRPr lang="en-US" sz="4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2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072117"/>
            <a:ext cx="9144000" cy="175432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af-ZA" sz="5400" b="1" noProof="1">
                <a:solidFill>
                  <a:schemeClr val="bg1"/>
                </a:solidFill>
              </a:rPr>
              <a:t>Variasi Multiple </a:t>
            </a:r>
          </a:p>
          <a:p>
            <a:pPr algn="ctr"/>
            <a:r>
              <a:rPr lang="af-ZA" sz="5400" b="1" noProof="1">
                <a:solidFill>
                  <a:schemeClr val="bg1"/>
                </a:solidFill>
              </a:rPr>
              <a:t>Income Stream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23DC86-1C4C-406C-A7D2-5F3C3489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4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13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3EC013-4090-44A2-895D-2F6CFD7D4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693" y="1714499"/>
            <a:ext cx="9258146" cy="52077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FA1E27-FA5F-4B57-82A9-B55958708DCA}"/>
              </a:ext>
            </a:extLst>
          </p:cNvPr>
          <p:cNvSpPr/>
          <p:nvPr/>
        </p:nvSpPr>
        <p:spPr>
          <a:xfrm>
            <a:off x="0" y="0"/>
            <a:ext cx="9144000" cy="19389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q-A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57A998-14C7-497F-A2DC-D789DD47971A}"/>
              </a:ext>
            </a:extLst>
          </p:cNvPr>
          <p:cNvSpPr/>
          <p:nvPr/>
        </p:nvSpPr>
        <p:spPr>
          <a:xfrm>
            <a:off x="-25712" y="164879"/>
            <a:ext cx="87186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af-ZA" sz="4400" b="1" noProof="1">
                <a:solidFill>
                  <a:schemeClr val="bg1"/>
                </a:solidFill>
              </a:rPr>
              <a:t>6. Usaha mendapatkan Adsense Income (via Youtube atau blog)</a:t>
            </a:r>
          </a:p>
        </p:txBody>
      </p:sp>
    </p:spTree>
    <p:extLst>
      <p:ext uri="{BB962C8B-B14F-4D97-AF65-F5344CB8AC3E}">
        <p14:creationId xmlns:p14="http://schemas.microsoft.com/office/powerpoint/2010/main" val="2022726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311A0-7554-4F43-9B8F-3B0FB68635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" y="750498"/>
            <a:ext cx="9144000" cy="61075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8ECA-DC9A-406B-A3D3-2633FCD1767F}"/>
              </a:ext>
            </a:extLst>
          </p:cNvPr>
          <p:cNvSpPr/>
          <p:nvPr/>
        </p:nvSpPr>
        <p:spPr>
          <a:xfrm>
            <a:off x="15897" y="0"/>
            <a:ext cx="9144000" cy="13407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q-AL"/>
          </a:p>
        </p:txBody>
      </p:sp>
      <p:sp>
        <p:nvSpPr>
          <p:cNvPr id="4" name="Rectangle 3"/>
          <p:cNvSpPr/>
          <p:nvPr/>
        </p:nvSpPr>
        <p:spPr>
          <a:xfrm>
            <a:off x="471359" y="908720"/>
            <a:ext cx="8001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4000">
                <a:solidFill>
                  <a:schemeClr val="bg1"/>
                </a:solidFill>
                <a:latin typeface="Calibri" panose="020F0502020204030204" pitchFamily="34" charset="0"/>
              </a:rPr>
              <a:t> </a:t>
            </a:r>
            <a:endParaRPr lang="en-US" sz="4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00113" y="136525"/>
            <a:ext cx="9144000" cy="8617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6000"/>
              </a:lnSpc>
            </a:pPr>
            <a:r>
              <a:rPr lang="af-ZA" sz="5400" b="1" noProof="1">
                <a:solidFill>
                  <a:schemeClr val="bg1"/>
                </a:solidFill>
              </a:rPr>
              <a:t>7. Trading and Investing</a:t>
            </a:r>
          </a:p>
        </p:txBody>
      </p:sp>
    </p:spTree>
    <p:extLst>
      <p:ext uri="{BB962C8B-B14F-4D97-AF65-F5344CB8AC3E}">
        <p14:creationId xmlns:p14="http://schemas.microsoft.com/office/powerpoint/2010/main" val="4268561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803AC9-5BEB-4EBA-A350-17B6BC7D2E9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708A3-94A5-476D-B29A-8F1B362542EF}"/>
              </a:ext>
            </a:extLst>
          </p:cNvPr>
          <p:cNvSpPr txBox="1"/>
          <p:nvPr/>
        </p:nvSpPr>
        <p:spPr>
          <a:xfrm>
            <a:off x="323528" y="188640"/>
            <a:ext cx="856895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af-ZA" sz="4400" b="1" u="sng" noProof="1">
                <a:solidFill>
                  <a:schemeClr val="bg1"/>
                </a:solidFill>
                <a:cs typeface="Arial" panose="020B0604020202020204" pitchFamily="34" charset="0"/>
              </a:rPr>
              <a:t>Kunci Sukses Jualan Jasa dan Produk Digital secara Online :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800" noProof="1">
                <a:solidFill>
                  <a:schemeClr val="bg1"/>
                </a:solidFill>
                <a:cs typeface="Arial" panose="020B0604020202020204" pitchFamily="34" charset="0"/>
              </a:rPr>
              <a:t>Produk atau Jasa memiliki keunggulan kualitas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800" noProof="1">
                <a:solidFill>
                  <a:schemeClr val="bg1"/>
                </a:solidFill>
                <a:cs typeface="Arial" panose="020B0604020202020204" pitchFamily="34" charset="0"/>
              </a:rPr>
              <a:t>SEO marketing yang solid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800" b="1" noProof="1">
                <a:solidFill>
                  <a:schemeClr val="bg1"/>
                </a:solidFill>
                <a:cs typeface="Arial" panose="020B0604020202020204" pitchFamily="34" charset="0"/>
              </a:rPr>
              <a:t>Email marketing yang bagus</a:t>
            </a:r>
          </a:p>
        </p:txBody>
      </p:sp>
    </p:spTree>
    <p:extLst>
      <p:ext uri="{BB962C8B-B14F-4D97-AF65-F5344CB8AC3E}">
        <p14:creationId xmlns:p14="http://schemas.microsoft.com/office/powerpoint/2010/main" val="1903372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803AC9-5BEB-4EBA-A350-17B6BC7D2E9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708A3-94A5-476D-B29A-8F1B362542EF}"/>
              </a:ext>
            </a:extLst>
          </p:cNvPr>
          <p:cNvSpPr txBox="1"/>
          <p:nvPr/>
        </p:nvSpPr>
        <p:spPr>
          <a:xfrm>
            <a:off x="323528" y="188640"/>
            <a:ext cx="856895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af-ZA" sz="4000" b="1" u="sng" noProof="1">
                <a:solidFill>
                  <a:schemeClr val="bg1"/>
                </a:solidFill>
                <a:cs typeface="Arial" panose="020B0604020202020204" pitchFamily="34" charset="0"/>
              </a:rPr>
              <a:t>Kunci Sukses Dropship Jualan via Marketplace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000" noProof="1">
                <a:solidFill>
                  <a:schemeClr val="bg1"/>
                </a:solidFill>
                <a:cs typeface="Arial" panose="020B0604020202020204" pitchFamily="34" charset="0"/>
              </a:rPr>
              <a:t>Produk lagi happening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000" noProof="1">
                <a:solidFill>
                  <a:schemeClr val="bg1"/>
                </a:solidFill>
                <a:cs typeface="Arial" panose="020B0604020202020204" pitchFamily="34" charset="0"/>
              </a:rPr>
              <a:t>Manfaatkan layanan iklan ShopeeAds dan TokpedAds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000" b="1" noProof="1">
                <a:solidFill>
                  <a:schemeClr val="bg1"/>
                </a:solidFill>
                <a:cs typeface="Arial" panose="020B0604020202020204" pitchFamily="34" charset="0"/>
              </a:rPr>
              <a:t>Pelajari video sukses marketplace via channel Youtube : </a:t>
            </a:r>
            <a:r>
              <a:rPr lang="af-ZA" sz="4000" b="1" u="sng" noProof="1">
                <a:solidFill>
                  <a:schemeClr val="bg1"/>
                </a:solidFill>
                <a:cs typeface="Arial" panose="020B0604020202020204" pitchFamily="34" charset="0"/>
              </a:rPr>
              <a:t>sahlan ridwan </a:t>
            </a:r>
            <a:r>
              <a:rPr lang="af-ZA" sz="4000" b="1" noProof="1">
                <a:solidFill>
                  <a:schemeClr val="bg1"/>
                </a:solidFill>
                <a:cs typeface="Arial" panose="020B0604020202020204" pitchFamily="34" charset="0"/>
              </a:rPr>
              <a:t>dan </a:t>
            </a:r>
            <a:r>
              <a:rPr lang="af-ZA" sz="4000" b="1" u="sng" noProof="1">
                <a:solidFill>
                  <a:schemeClr val="bg1"/>
                </a:solidFill>
                <a:cs typeface="Arial" panose="020B0604020202020204" pitchFamily="34" charset="0"/>
              </a:rPr>
              <a:t>laia smart</a:t>
            </a:r>
          </a:p>
        </p:txBody>
      </p:sp>
    </p:spTree>
    <p:extLst>
      <p:ext uri="{BB962C8B-B14F-4D97-AF65-F5344CB8AC3E}">
        <p14:creationId xmlns:p14="http://schemas.microsoft.com/office/powerpoint/2010/main" val="1834904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803AC9-5BEB-4EBA-A350-17B6BC7D2E9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708A3-94A5-476D-B29A-8F1B362542EF}"/>
              </a:ext>
            </a:extLst>
          </p:cNvPr>
          <p:cNvSpPr txBox="1"/>
          <p:nvPr/>
        </p:nvSpPr>
        <p:spPr>
          <a:xfrm>
            <a:off x="323528" y="188640"/>
            <a:ext cx="8568952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af-ZA" sz="4000" b="1" u="sng" noProof="1">
                <a:solidFill>
                  <a:schemeClr val="bg1"/>
                </a:solidFill>
                <a:cs typeface="Arial" panose="020B0604020202020204" pitchFamily="34" charset="0"/>
              </a:rPr>
              <a:t>Kunci Sukses Usaha Properti (Sewa Kos atau Apartemen)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Lokasi strategis dan sudah jadi (sudah ramai)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Iklan agresif misal melalui : rumah.com atau sewa-apartemen.com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Usahakan yield : </a:t>
            </a:r>
            <a:r>
              <a:rPr lang="af-ZA" sz="4400" b="1" noProof="1">
                <a:solidFill>
                  <a:schemeClr val="bg1"/>
                </a:solidFill>
                <a:cs typeface="Arial" panose="020B0604020202020204" pitchFamily="34" charset="0"/>
              </a:rPr>
              <a:t>8 – 10%</a:t>
            </a:r>
            <a:endParaRPr lang="af-ZA" sz="4000" b="1" noProof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70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803AC9-5BEB-4EBA-A350-17B6BC7D2E9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30A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708A3-94A5-476D-B29A-8F1B362542EF}"/>
              </a:ext>
            </a:extLst>
          </p:cNvPr>
          <p:cNvSpPr txBox="1"/>
          <p:nvPr/>
        </p:nvSpPr>
        <p:spPr>
          <a:xfrm>
            <a:off x="323528" y="188640"/>
            <a:ext cx="8568952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af-ZA" sz="4000" b="1" u="sng" noProof="1">
                <a:solidFill>
                  <a:schemeClr val="bg1"/>
                </a:solidFill>
                <a:cs typeface="Arial" panose="020B0604020202020204" pitchFamily="34" charset="0"/>
              </a:rPr>
              <a:t>Kunci Sukses TRADING :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Usahakan </a:t>
            </a:r>
            <a:r>
              <a:rPr lang="af-ZA" sz="4400" b="1" u="sng" noProof="1">
                <a:solidFill>
                  <a:schemeClr val="bg1"/>
                </a:solidFill>
                <a:cs typeface="Arial" panose="020B0604020202020204" pitchFamily="34" charset="0"/>
              </a:rPr>
              <a:t>punya rule yang bersifat mekanis </a:t>
            </a: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(misal jika moving average di atas 20 hari, beli; jika di bawah 20MA, jual)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Jika memungkinkan trading bersifat otomatis (stop loss, dll)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Lebih baik profit kecil, tapi konsisten</a:t>
            </a:r>
            <a:endParaRPr lang="af-ZA" sz="4000" noProof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878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96386" y="316441"/>
            <a:ext cx="6315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b="1" noProof="1">
                <a:solidFill>
                  <a:schemeClr val="bg1"/>
                </a:solidFill>
              </a:rPr>
              <a:t>Cara Memulai Bisnis</a:t>
            </a:r>
            <a:r>
              <a:rPr lang="en-US" sz="4000" b="1" noProof="1">
                <a:solidFill>
                  <a:schemeClr val="bg1"/>
                </a:solidFill>
              </a:rPr>
              <a:t> Offline</a:t>
            </a:r>
            <a:endParaRPr lang="id-ID" sz="4000" b="1" noProof="1">
              <a:solidFill>
                <a:schemeClr val="bg1"/>
              </a:solidFill>
            </a:endParaRPr>
          </a:p>
        </p:txBody>
      </p:sp>
      <p:sp>
        <p:nvSpPr>
          <p:cNvPr id="2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76256" y="6437106"/>
            <a:ext cx="2133600" cy="365125"/>
          </a:xfrm>
        </p:spPr>
        <p:txBody>
          <a:bodyPr/>
          <a:lstStyle/>
          <a:p>
            <a:fld id="{50FF5BE6-9CDB-48E6-A2EB-0EC4084AD374}" type="slidenum">
              <a:rPr lang="en-US" sz="2000" b="1" smtClean="0">
                <a:solidFill>
                  <a:schemeClr val="tx1"/>
                </a:solidFill>
              </a:rPr>
              <a:t>26</a:t>
            </a:fld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31887" y="2865372"/>
            <a:ext cx="7920880" cy="1081818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2" name="Rounded Rectangle 11"/>
          <p:cNvSpPr/>
          <p:nvPr/>
        </p:nvSpPr>
        <p:spPr>
          <a:xfrm>
            <a:off x="689355" y="1675183"/>
            <a:ext cx="8064895" cy="914084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3" name="TextBox 12"/>
          <p:cNvSpPr txBox="1"/>
          <p:nvPr/>
        </p:nvSpPr>
        <p:spPr>
          <a:xfrm>
            <a:off x="460508" y="1705680"/>
            <a:ext cx="86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/>
              <a:t>Menentukan Produk yang Akan Dijual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1496386" y="3052338"/>
            <a:ext cx="6680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>
                <a:solidFill>
                  <a:schemeClr val="bg1"/>
                </a:solidFill>
              </a:rPr>
              <a:t>Potensi Pasar dan Persaingan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31887" y="4113285"/>
            <a:ext cx="7920880" cy="1081818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2" name="TextBox 21"/>
          <p:cNvSpPr txBox="1"/>
          <p:nvPr/>
        </p:nvSpPr>
        <p:spPr>
          <a:xfrm>
            <a:off x="1984234" y="4300251"/>
            <a:ext cx="5475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>
                <a:solidFill>
                  <a:schemeClr val="bg1"/>
                </a:solidFill>
              </a:rPr>
              <a:t>Keunggulan Produk Anda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31887" y="5347503"/>
            <a:ext cx="7920880" cy="1081818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1385432" y="5480691"/>
            <a:ext cx="6791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dirty="0">
                <a:solidFill>
                  <a:schemeClr val="bg1"/>
                </a:solidFill>
              </a:rPr>
              <a:t>Sumber Daya </a:t>
            </a:r>
            <a:r>
              <a:rPr lang="en-US" sz="4000" dirty="0">
                <a:solidFill>
                  <a:schemeClr val="bg1"/>
                </a:solidFill>
              </a:rPr>
              <a:t>yang </a:t>
            </a:r>
            <a:r>
              <a:rPr lang="en-US" sz="4000" dirty="0" err="1">
                <a:solidFill>
                  <a:schemeClr val="bg1"/>
                </a:solidFill>
              </a:rPr>
              <a:t>Dimiliki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69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51092" y="116632"/>
            <a:ext cx="7848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b="1" noProof="1">
                <a:solidFill>
                  <a:schemeClr val="bg1"/>
                </a:solidFill>
              </a:rPr>
              <a:t>Potensi Pasar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9463" y="957296"/>
            <a:ext cx="86923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4000" b="1" dirty="0">
                <a:solidFill>
                  <a:schemeClr val="bg1"/>
                </a:solidFill>
              </a:rPr>
              <a:t>Seberapa banyak demand dan potensi pembeli ?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4000" b="1" dirty="0">
                <a:solidFill>
                  <a:schemeClr val="bg1"/>
                </a:solidFill>
              </a:rPr>
              <a:t>Bagaimana kompetisi dalam pasar itu?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4000" b="1" dirty="0">
                <a:solidFill>
                  <a:schemeClr val="bg1"/>
                </a:solidFill>
              </a:rPr>
              <a:t>Bagaimana kekuatan kompetitor Anda?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4000" b="1" dirty="0">
                <a:solidFill>
                  <a:schemeClr val="bg1"/>
                </a:solidFill>
              </a:rPr>
              <a:t>Kekuatan unik apa yang Anda miliki untuk mengalahkan kompetisi?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043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3528" y="424453"/>
            <a:ext cx="7848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b="1" noProof="1">
                <a:solidFill>
                  <a:schemeClr val="bg1"/>
                </a:solidFill>
              </a:rPr>
              <a:t>Keunggulan Produk Anda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4196" y="1556792"/>
            <a:ext cx="849460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d-ID" sz="4400" b="1" dirty="0">
                <a:solidFill>
                  <a:schemeClr val="bg1"/>
                </a:solidFill>
              </a:rPr>
              <a:t>Apa keunikan produk Anda? Yang membedakan dengan produk pesain? Mutu produk, kemasan, atau harganya?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89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76256" y="6437106"/>
            <a:ext cx="2133600" cy="365125"/>
          </a:xfrm>
        </p:spPr>
        <p:txBody>
          <a:bodyPr/>
          <a:lstStyle/>
          <a:p>
            <a:fld id="{50FF5BE6-9CDB-48E6-A2EB-0EC4084AD374}" type="slidenum">
              <a:rPr lang="en-US" sz="2000" b="1" smtClean="0">
                <a:solidFill>
                  <a:schemeClr val="tx1"/>
                </a:solidFill>
              </a:rPr>
              <a:t>29</a:t>
            </a:fld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4861" y="140439"/>
            <a:ext cx="7848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b="1" noProof="1">
                <a:solidFill>
                  <a:schemeClr val="bg1"/>
                </a:solidFill>
              </a:rPr>
              <a:t>Sumber Daya untuk Membangun Keunggulan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4196" y="1556792"/>
            <a:ext cx="84946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d-ID" sz="4400" b="1" dirty="0">
                <a:solidFill>
                  <a:schemeClr val="bg1"/>
                </a:solidFill>
              </a:rPr>
              <a:t>Apakah Anda punya keahlian dalam bidang itu? 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d-ID" sz="4400" b="1" dirty="0">
                <a:solidFill>
                  <a:schemeClr val="bg1"/>
                </a:solidFill>
              </a:rPr>
              <a:t>Siapa supplier dan yang memiliki sumber daya untuk mewujudkan ide produk atau bisnis Anda?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813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E1679-3C93-4665-9A54-23CFBD09D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09928"/>
            <a:ext cx="9144000" cy="5148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9389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Gaji + Penghasilan Sampingan dari Usaha</a:t>
            </a:r>
            <a:endParaRPr lang="af-ZA" sz="36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772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179512" y="1700808"/>
            <a:ext cx="85689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4800" b="1" noProof="1">
                <a:solidFill>
                  <a:srgbClr val="002060"/>
                </a:solidFill>
              </a:rPr>
              <a:t>Tentukan kegiatan untuk  menghasilkan income sampingan (multiple income stream) yang ingin Anda mulai jalankan.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5155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Action Plan #1 :</a:t>
            </a:r>
            <a:endParaRPr lang="sq-AL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727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Yodhia Antariksa\Documents\Project ONLINE\Blog Strategi\z - IMAGE\manage-stres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00" y="69275"/>
            <a:ext cx="8460432" cy="678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27046" y="4716"/>
            <a:ext cx="9171046" cy="175432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d-ID" sz="5400" b="1" dirty="0">
                <a:solidFill>
                  <a:schemeClr val="bg1"/>
                </a:solidFill>
              </a:rPr>
              <a:t>4 Kesalahan Fatal </a:t>
            </a:r>
            <a:r>
              <a:rPr lang="en-US" sz="5400" b="1" dirty="0" err="1">
                <a:solidFill>
                  <a:schemeClr val="bg1"/>
                </a:solidFill>
              </a:rPr>
              <a:t>Memulai</a:t>
            </a:r>
            <a:r>
              <a:rPr lang="en-US" sz="5400" b="1" dirty="0">
                <a:solidFill>
                  <a:schemeClr val="bg1"/>
                </a:solidFill>
              </a:rPr>
              <a:t> Usaha </a:t>
            </a:r>
            <a:r>
              <a:rPr lang="en-US" sz="5400" b="1" dirty="0" err="1">
                <a:solidFill>
                  <a:schemeClr val="bg1"/>
                </a:solidFill>
              </a:rPr>
              <a:t>Sampingan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76256" y="6437106"/>
            <a:ext cx="2133600" cy="365125"/>
          </a:xfrm>
        </p:spPr>
        <p:txBody>
          <a:bodyPr/>
          <a:lstStyle/>
          <a:p>
            <a:fld id="{50FF5BE6-9CDB-48E6-A2EB-0EC4084AD374}" type="slidenum">
              <a:rPr lang="en-US" sz="2000" b="1" smtClean="0">
                <a:solidFill>
                  <a:schemeClr val="tx1"/>
                </a:solidFill>
              </a:rPr>
              <a:t>31</a:t>
            </a:fld>
            <a:endParaRPr lang="en-US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73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Yodhia Antariksa\Documents\Project ONLINE\Blog Strategi\z - IMAGE\Mercedes-Benz-ads-4esw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395" y="188640"/>
            <a:ext cx="9226131" cy="65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43309" y="3449925"/>
            <a:ext cx="9180658" cy="10156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d-ID" sz="6000" b="1">
                <a:solidFill>
                  <a:schemeClr val="bg1"/>
                </a:solidFill>
              </a:rPr>
              <a:t>Mistake # 1 : Bad Products</a:t>
            </a:r>
            <a:endParaRPr lang="en-US" sz="6000" b="1">
              <a:solidFill>
                <a:schemeClr val="bg1"/>
              </a:solidFill>
            </a:endParaRP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76256" y="6437106"/>
            <a:ext cx="2133600" cy="365125"/>
          </a:xfrm>
        </p:spPr>
        <p:txBody>
          <a:bodyPr/>
          <a:lstStyle/>
          <a:p>
            <a:fld id="{50FF5BE6-9CDB-48E6-A2EB-0EC4084AD374}" type="slidenum">
              <a:rPr lang="en-US" sz="2000" b="1" smtClean="0">
                <a:solidFill>
                  <a:schemeClr val="tx1"/>
                </a:solidFill>
              </a:rPr>
              <a:t>32</a:t>
            </a:fld>
            <a:endParaRPr lang="en-US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382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76256" y="6437106"/>
            <a:ext cx="2133600" cy="365125"/>
          </a:xfrm>
        </p:spPr>
        <p:txBody>
          <a:bodyPr/>
          <a:lstStyle/>
          <a:p>
            <a:fld id="{50FF5BE6-9CDB-48E6-A2EB-0EC4084AD374}" type="slidenum">
              <a:rPr lang="en-US" sz="2000" b="1" smtClean="0">
                <a:solidFill>
                  <a:schemeClr val="tx1"/>
                </a:solidFill>
              </a:rPr>
              <a:t>33</a:t>
            </a:fld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0449" y="197346"/>
            <a:ext cx="8398015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d-ID" sz="4600" noProof="1">
                <a:solidFill>
                  <a:schemeClr val="bg1"/>
                </a:solidFill>
              </a:rPr>
              <a:t>Sejumlah orang mulai berjualan produk, namun produknya tidak memiliki keunikan; atau hanya  me-too products.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d-ID" sz="4600" noProof="1">
                <a:solidFill>
                  <a:schemeClr val="bg1"/>
                </a:solidFill>
              </a:rPr>
              <a:t>Tanpa keunggulan fitur dan keunikan, maka produk kita akan sulit untuk bersaing. Sering hanya terjebak dalam price war. </a:t>
            </a:r>
          </a:p>
        </p:txBody>
      </p:sp>
    </p:spTree>
    <p:extLst>
      <p:ext uri="{BB962C8B-B14F-4D97-AF65-F5344CB8AC3E}">
        <p14:creationId xmlns:p14="http://schemas.microsoft.com/office/powerpoint/2010/main" val="2095113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Yodhia Antariksa\Documents\Project ONLINE\Blog Strategi\z - IMAGE\Image Lagi\apollo-attention-difficult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519" y="1003112"/>
            <a:ext cx="9156504" cy="579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595" y="548680"/>
            <a:ext cx="4340381" cy="2585323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d-ID" sz="5400" b="1" dirty="0">
                <a:solidFill>
                  <a:schemeClr val="bg1"/>
                </a:solidFill>
              </a:rPr>
              <a:t>Mistake # 2 : </a:t>
            </a:r>
          </a:p>
          <a:p>
            <a:pPr algn="ctr"/>
            <a:r>
              <a:rPr lang="id-ID" sz="5400" b="1" dirty="0">
                <a:solidFill>
                  <a:schemeClr val="bg1"/>
                </a:solidFill>
              </a:rPr>
              <a:t>Non Creative Promotion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76256" y="6437106"/>
            <a:ext cx="2133600" cy="365125"/>
          </a:xfrm>
        </p:spPr>
        <p:txBody>
          <a:bodyPr/>
          <a:lstStyle/>
          <a:p>
            <a:fld id="{50FF5BE6-9CDB-48E6-A2EB-0EC4084AD374}" type="slidenum">
              <a:rPr lang="en-US" sz="2000" b="1" smtClean="0">
                <a:solidFill>
                  <a:schemeClr val="tx1"/>
                </a:solidFill>
              </a:rPr>
              <a:t>34</a:t>
            </a:fld>
            <a:endParaRPr lang="en-US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457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76256" y="6437106"/>
            <a:ext cx="2133600" cy="365125"/>
          </a:xfrm>
        </p:spPr>
        <p:txBody>
          <a:bodyPr/>
          <a:lstStyle/>
          <a:p>
            <a:fld id="{50FF5BE6-9CDB-48E6-A2EB-0EC4084AD374}" type="slidenum">
              <a:rPr lang="en-US" sz="2000" b="1" smtClean="0">
                <a:solidFill>
                  <a:schemeClr val="tx1"/>
                </a:solidFill>
              </a:rPr>
              <a:t>35</a:t>
            </a:fld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0449" y="197346"/>
            <a:ext cx="839801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d-ID" sz="4600" noProof="1">
                <a:solidFill>
                  <a:schemeClr val="bg1"/>
                </a:solidFill>
              </a:rPr>
              <a:t>Banyak orang jualan di medsos </a:t>
            </a:r>
            <a:r>
              <a:rPr lang="id-ID" sz="4600" b="1" noProof="1">
                <a:solidFill>
                  <a:schemeClr val="bg1"/>
                </a:solidFill>
              </a:rPr>
              <a:t>tanpa punya basis prospek (followers) yang banyak</a:t>
            </a:r>
            <a:r>
              <a:rPr lang="id-ID" sz="4600" noProof="1">
                <a:solidFill>
                  <a:schemeClr val="bg1"/>
                </a:solidFill>
              </a:rPr>
              <a:t>. Dikira begitu gelar jualan, langsung laku.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d-ID" sz="4600" noProof="1">
                <a:solidFill>
                  <a:schemeClr val="bg1"/>
                </a:solidFill>
              </a:rPr>
              <a:t>Padahal tanpa punya basis followers yang banyak, maka jualannya </a:t>
            </a:r>
            <a:r>
              <a:rPr lang="id-ID" sz="4600" b="1" u="sng" noProof="1">
                <a:solidFill>
                  <a:schemeClr val="bg1"/>
                </a:solidFill>
              </a:rPr>
              <a:t>pasti SEPI dan tidak ada yang beli. </a:t>
            </a:r>
          </a:p>
        </p:txBody>
      </p:sp>
    </p:spTree>
    <p:extLst>
      <p:ext uri="{BB962C8B-B14F-4D97-AF65-F5344CB8AC3E}">
        <p14:creationId xmlns:p14="http://schemas.microsoft.com/office/powerpoint/2010/main" val="1810985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odhia Antariksa\Documents\Project ONLINE\Blog Strategi\z - IMAGE\Image Marketing\BMW_3series_wallpaper_01_19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33" y="1094000"/>
            <a:ext cx="9176697" cy="573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76256" y="6437106"/>
            <a:ext cx="2133600" cy="365125"/>
          </a:xfrm>
        </p:spPr>
        <p:txBody>
          <a:bodyPr/>
          <a:lstStyle/>
          <a:p>
            <a:fld id="{50FF5BE6-9CDB-48E6-A2EB-0EC4084AD374}" type="slidenum">
              <a:rPr lang="en-US" sz="2000" b="1" smtClean="0">
                <a:solidFill>
                  <a:schemeClr val="tx1"/>
                </a:solidFill>
              </a:rPr>
              <a:t>36</a:t>
            </a:fld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41933" y="0"/>
            <a:ext cx="9185933" cy="259301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id-ID" sz="5400" b="1" noProof="1">
                <a:solidFill>
                  <a:schemeClr val="bg1"/>
                </a:solidFill>
              </a:rPr>
              <a:t>Kunci sukses bisnis :</a:t>
            </a:r>
          </a:p>
          <a:p>
            <a:pPr algn="ctr">
              <a:lnSpc>
                <a:spcPts val="6480"/>
              </a:lnSpc>
            </a:pPr>
            <a:r>
              <a:rPr lang="id-ID" sz="5400" b="1" noProof="1">
                <a:solidFill>
                  <a:schemeClr val="bg1"/>
                </a:solidFill>
              </a:rPr>
              <a:t>Great products + Great Promotion = Great Sales</a:t>
            </a:r>
            <a:endParaRPr lang="id-ID" sz="4600" b="1" u="sng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79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Yodhia Antariksa\Documents\Project ONLINE\Blog Strategi\z - IMAGE\free-rock-climb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58198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5132381"/>
            <a:ext cx="9144000" cy="1754326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d-ID" sz="5400" b="1">
                <a:solidFill>
                  <a:srgbClr val="002060"/>
                </a:solidFill>
              </a:rPr>
              <a:t>Mistake # 3: </a:t>
            </a:r>
          </a:p>
          <a:p>
            <a:pPr algn="ctr"/>
            <a:r>
              <a:rPr lang="id-ID" sz="5400" b="1">
                <a:solidFill>
                  <a:srgbClr val="002060"/>
                </a:solidFill>
              </a:rPr>
              <a:t>Menyerah di tengah jalan</a:t>
            </a:r>
            <a:endParaRPr lang="en-US" sz="54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568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51520" y="188640"/>
            <a:ext cx="8398015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d-ID" sz="4600" noProof="1">
                <a:solidFill>
                  <a:schemeClr val="bg1"/>
                </a:solidFill>
              </a:rPr>
              <a:t>Mulai menjalankan bisnis tidak mudah. Pasti akan menemui sejumlah kegagalan.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d-ID" sz="4600" b="1" noProof="1">
                <a:solidFill>
                  <a:schemeClr val="bg1"/>
                </a:solidFill>
              </a:rPr>
              <a:t>Kuncinya adalah tetap terus mencoba hingga berhasil.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d-ID" sz="4600" b="1" noProof="1">
                <a:solidFill>
                  <a:schemeClr val="bg1"/>
                </a:solidFill>
              </a:rPr>
              <a:t>Gagal 7 kali, bangkit 8 kali.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d-ID" sz="4600" b="1" noProof="1">
                <a:solidFill>
                  <a:schemeClr val="bg1"/>
                </a:solidFill>
              </a:rPr>
              <a:t>Keep trying. Jangan patah ditengah jalan. </a:t>
            </a:r>
          </a:p>
        </p:txBody>
      </p:sp>
    </p:spTree>
    <p:extLst>
      <p:ext uri="{BB962C8B-B14F-4D97-AF65-F5344CB8AC3E}">
        <p14:creationId xmlns:p14="http://schemas.microsoft.com/office/powerpoint/2010/main" val="328503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Yodhia Antariksa\Documents\Project ONLINE\Blog Strategi\z - IMAGE\shutterstock_711496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" y="620688"/>
            <a:ext cx="9136784" cy="609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8991" y="-7771"/>
            <a:ext cx="9165778" cy="175432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d-ID" sz="5400" b="1">
                <a:solidFill>
                  <a:schemeClr val="bg1"/>
                </a:solidFill>
              </a:rPr>
              <a:t>Mistake # 4: </a:t>
            </a:r>
          </a:p>
          <a:p>
            <a:pPr algn="ctr"/>
            <a:r>
              <a:rPr lang="id-ID" sz="5400" b="1">
                <a:solidFill>
                  <a:schemeClr val="bg1"/>
                </a:solidFill>
              </a:rPr>
              <a:t>Tidak Pernah Dibuka Bisnisnya</a:t>
            </a:r>
            <a:endParaRPr lang="en-US" sz="5400" b="1">
              <a:solidFill>
                <a:schemeClr val="bg1"/>
              </a:solidFill>
            </a:endParaRP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76256" y="6437106"/>
            <a:ext cx="2133600" cy="365125"/>
          </a:xfrm>
        </p:spPr>
        <p:txBody>
          <a:bodyPr/>
          <a:lstStyle/>
          <a:p>
            <a:fld id="{50FF5BE6-9CDB-48E6-A2EB-0EC4084AD374}" type="slidenum">
              <a:rPr lang="en-US" sz="2000" b="1" smtClean="0">
                <a:solidFill>
                  <a:schemeClr val="tx1"/>
                </a:solidFill>
              </a:rPr>
              <a:t>39</a:t>
            </a:fld>
            <a:endParaRPr lang="en-US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728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34DAD0-9BF7-4B03-958A-C49D2711B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64" y="907994"/>
            <a:ext cx="9195464" cy="5950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0"/>
            <a:ext cx="9166623" cy="175432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5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Penghasilan dari </a:t>
            </a:r>
          </a:p>
          <a:p>
            <a:pPr algn="ctr"/>
            <a:r>
              <a:rPr lang="af-ZA" sz="5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Usaha 1 + 2 + 3</a:t>
            </a:r>
            <a:endParaRPr lang="af-ZA" sz="32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730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51520" y="692696"/>
            <a:ext cx="839801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d-ID" sz="4600" b="1" noProof="1">
                <a:solidFill>
                  <a:schemeClr val="bg1"/>
                </a:solidFill>
              </a:rPr>
              <a:t>Kesalahan keempat ini kesalahan klasik : banyak orang punya ide dan pikiran untuk memulai bisnis.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d-ID" sz="4600" b="1" noProof="1">
                <a:solidFill>
                  <a:schemeClr val="bg1"/>
                </a:solidFill>
              </a:rPr>
              <a:t>Namun semuanya hanya berhenti dalam pikiran. Tidak pernah diwujudkan menjadi kenyataan.</a:t>
            </a:r>
          </a:p>
        </p:txBody>
      </p:sp>
    </p:spTree>
    <p:extLst>
      <p:ext uri="{BB962C8B-B14F-4D97-AF65-F5344CB8AC3E}">
        <p14:creationId xmlns:p14="http://schemas.microsoft.com/office/powerpoint/2010/main" val="1031185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4523350" y="4488397"/>
            <a:ext cx="4441137" cy="183205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4542826" y="2568692"/>
            <a:ext cx="4421662" cy="183205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99812" y="2539119"/>
            <a:ext cx="4164175" cy="1832051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75655" y="248721"/>
            <a:ext cx="5976665" cy="151216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18753" y="327349"/>
            <a:ext cx="5833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b="1" noProof="1">
                <a:solidFill>
                  <a:schemeClr val="bg1"/>
                </a:solidFill>
              </a:rPr>
              <a:t>Tidak Pernah Memulai Membuka Bisnis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2731869"/>
            <a:ext cx="44875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/>
              <a:t>Bingung</a:t>
            </a:r>
            <a:r>
              <a:rPr lang="en-US" sz="4400" b="1" dirty="0"/>
              <a:t> </a:t>
            </a:r>
            <a:r>
              <a:rPr lang="en-US" sz="4400" b="1" dirty="0" err="1"/>
              <a:t>Memilih</a:t>
            </a:r>
            <a:r>
              <a:rPr lang="en-US" sz="4400" b="1" dirty="0"/>
              <a:t> </a:t>
            </a:r>
            <a:r>
              <a:rPr lang="en-US" sz="4400" b="1" dirty="0" err="1"/>
              <a:t>Bisnis</a:t>
            </a:r>
            <a:endParaRPr lang="en-US" sz="4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63987" y="2731869"/>
            <a:ext cx="46800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</a:rPr>
              <a:t>Takut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Rugi</a:t>
            </a:r>
            <a:r>
              <a:rPr lang="en-US" sz="4000" b="1" dirty="0">
                <a:solidFill>
                  <a:schemeClr val="bg1"/>
                </a:solidFill>
              </a:rPr>
              <a:t> dan </a:t>
            </a:r>
          </a:p>
          <a:p>
            <a:pPr algn="ctr"/>
            <a:r>
              <a:rPr lang="en-US" sz="4000" b="1" dirty="0" err="1">
                <a:solidFill>
                  <a:schemeClr val="bg1"/>
                </a:solidFill>
              </a:rPr>
              <a:t>Gagal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4904" y="4619592"/>
            <a:ext cx="44395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b="1" dirty="0">
                <a:solidFill>
                  <a:schemeClr val="bg1"/>
                </a:solidFill>
              </a:rPr>
              <a:t> Alasan tidak punya </a:t>
            </a:r>
            <a:r>
              <a:rPr lang="en-US" sz="4400" b="1" dirty="0">
                <a:solidFill>
                  <a:schemeClr val="bg1"/>
                </a:solidFill>
              </a:rPr>
              <a:t>modal</a:t>
            </a:r>
          </a:p>
        </p:txBody>
      </p:sp>
      <p:sp>
        <p:nvSpPr>
          <p:cNvPr id="43" name="Up Arrow 42"/>
          <p:cNvSpPr/>
          <p:nvPr/>
        </p:nvSpPr>
        <p:spPr>
          <a:xfrm>
            <a:off x="2692161" y="1747241"/>
            <a:ext cx="928098" cy="660153"/>
          </a:xfrm>
          <a:prstGeom prst="up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 Arrow 43"/>
          <p:cNvSpPr/>
          <p:nvPr/>
        </p:nvSpPr>
        <p:spPr>
          <a:xfrm>
            <a:off x="5339177" y="1799586"/>
            <a:ext cx="928098" cy="660153"/>
          </a:xfrm>
          <a:prstGeom prst="up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23529" y="4480698"/>
            <a:ext cx="4153458" cy="1832051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99812" y="4619592"/>
            <a:ext cx="39941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b="1" dirty="0"/>
              <a:t>Alasan tidak punya </a:t>
            </a:r>
            <a:r>
              <a:rPr lang="en-US" sz="4400" b="1" dirty="0"/>
              <a:t>skills</a:t>
            </a:r>
          </a:p>
        </p:txBody>
      </p:sp>
    </p:spTree>
    <p:extLst>
      <p:ext uri="{BB962C8B-B14F-4D97-AF65-F5344CB8AC3E}">
        <p14:creationId xmlns:p14="http://schemas.microsoft.com/office/powerpoint/2010/main" val="3442599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F0BC3A-F43E-4B45-82B7-769364E3B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804"/>
            <a:ext cx="9144000" cy="51480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8ECA-DC9A-406B-A3D3-2633FCD1767F}"/>
              </a:ext>
            </a:extLst>
          </p:cNvPr>
          <p:cNvSpPr/>
          <p:nvPr/>
        </p:nvSpPr>
        <p:spPr>
          <a:xfrm>
            <a:off x="0" y="0"/>
            <a:ext cx="9144000" cy="18448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q-AL"/>
          </a:p>
        </p:txBody>
      </p:sp>
      <p:sp>
        <p:nvSpPr>
          <p:cNvPr id="4" name="Rectangle 3"/>
          <p:cNvSpPr/>
          <p:nvPr/>
        </p:nvSpPr>
        <p:spPr>
          <a:xfrm>
            <a:off x="455462" y="908720"/>
            <a:ext cx="8001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4000">
                <a:solidFill>
                  <a:schemeClr val="bg1"/>
                </a:solidFill>
                <a:latin typeface="Calibri" panose="020F0502020204030204" pitchFamily="34" charset="0"/>
              </a:rPr>
              <a:t> </a:t>
            </a:r>
            <a:endParaRPr lang="en-US" sz="4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42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16010" y="136525"/>
            <a:ext cx="9144000" cy="16312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6000"/>
              </a:lnSpc>
            </a:pPr>
            <a:r>
              <a:rPr lang="af-ZA" sz="6000" b="1" noProof="1">
                <a:solidFill>
                  <a:schemeClr val="bg1"/>
                </a:solidFill>
              </a:rPr>
              <a:t>3 Langkah Memulai</a:t>
            </a:r>
          </a:p>
          <a:p>
            <a:pPr algn="ctr">
              <a:lnSpc>
                <a:spcPts val="6000"/>
              </a:lnSpc>
            </a:pPr>
            <a:r>
              <a:rPr lang="af-ZA" sz="6000" b="1" noProof="1">
                <a:solidFill>
                  <a:schemeClr val="bg1"/>
                </a:solidFill>
              </a:rPr>
              <a:t>Multiple Income Stream</a:t>
            </a:r>
          </a:p>
        </p:txBody>
      </p:sp>
    </p:spTree>
    <p:extLst>
      <p:ext uri="{BB962C8B-B14F-4D97-AF65-F5344CB8AC3E}">
        <p14:creationId xmlns:p14="http://schemas.microsoft.com/office/powerpoint/2010/main" val="3368977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0F532B-E7B8-499C-895F-A2D52C10A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083"/>
            <a:ext cx="9144000" cy="60921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8ECA-DC9A-406B-A3D3-2633FCD1767F}"/>
              </a:ext>
            </a:extLst>
          </p:cNvPr>
          <p:cNvSpPr/>
          <p:nvPr/>
        </p:nvSpPr>
        <p:spPr>
          <a:xfrm>
            <a:off x="2776" y="5029381"/>
            <a:ext cx="9144000" cy="18448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q-AL"/>
          </a:p>
        </p:txBody>
      </p:sp>
      <p:sp>
        <p:nvSpPr>
          <p:cNvPr id="4" name="Rectangle 3"/>
          <p:cNvSpPr/>
          <p:nvPr/>
        </p:nvSpPr>
        <p:spPr>
          <a:xfrm>
            <a:off x="458238" y="5938101"/>
            <a:ext cx="8001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4000">
                <a:solidFill>
                  <a:schemeClr val="bg1"/>
                </a:solidFill>
                <a:latin typeface="Calibri" panose="020F0502020204030204" pitchFamily="34" charset="0"/>
              </a:rPr>
              <a:t> </a:t>
            </a:r>
            <a:endParaRPr lang="en-US" sz="4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13234" y="5165906"/>
            <a:ext cx="9144000" cy="16419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6000"/>
              </a:lnSpc>
            </a:pPr>
            <a:r>
              <a:rPr lang="af-ZA" sz="4800" b="1" noProof="1">
                <a:solidFill>
                  <a:schemeClr val="bg1"/>
                </a:solidFill>
              </a:rPr>
              <a:t>Langkah #1 : Tentukan Jenis Sumber Income Baru</a:t>
            </a:r>
          </a:p>
        </p:txBody>
      </p:sp>
    </p:spTree>
    <p:extLst>
      <p:ext uri="{BB962C8B-B14F-4D97-AF65-F5344CB8AC3E}">
        <p14:creationId xmlns:p14="http://schemas.microsoft.com/office/powerpoint/2010/main" val="403664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803AC9-5BEB-4EBA-A350-17B6BC7D2E9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708A3-94A5-476D-B29A-8F1B362542EF}"/>
              </a:ext>
            </a:extLst>
          </p:cNvPr>
          <p:cNvSpPr txBox="1"/>
          <p:nvPr/>
        </p:nvSpPr>
        <p:spPr>
          <a:xfrm>
            <a:off x="323528" y="188640"/>
            <a:ext cx="82089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af-ZA" sz="4400" b="1" noProof="1">
                <a:solidFill>
                  <a:schemeClr val="bg1"/>
                </a:solidFill>
                <a:cs typeface="Arial" panose="020B0604020202020204" pitchFamily="34" charset="0"/>
              </a:rPr>
              <a:t>Kriteria jenis income baru :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Sesuai pengalaman atau keahlian Anda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Modal tidak terlalu banyak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Waktu pengelolaan tidak harus full time </a:t>
            </a:r>
          </a:p>
          <a:p>
            <a:pPr marL="742950" indent="-7429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400" noProof="1">
                <a:solidFill>
                  <a:schemeClr val="bg1"/>
                </a:solidFill>
                <a:cs typeface="Arial" panose="020B0604020202020204" pitchFamily="34" charset="0"/>
              </a:rPr>
              <a:t>Prospek usaha bagus</a:t>
            </a:r>
            <a:endParaRPr lang="af-ZA" sz="4800" noProof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93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571472" y="764704"/>
            <a:ext cx="800105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gsw-FR" sz="6000" b="1" noProof="1">
                <a:solidFill>
                  <a:schemeClr val="bg1"/>
                </a:solidFill>
              </a:rPr>
              <a:t>Langkah #2 : </a:t>
            </a:r>
          </a:p>
          <a:p>
            <a:pPr algn="ctr"/>
            <a:r>
              <a:rPr lang="gsw-FR" sz="6000" b="1" noProof="1">
                <a:solidFill>
                  <a:schemeClr val="bg1"/>
                </a:solidFill>
              </a:rPr>
              <a:t>Rumuskan Action Plan untuk  Wujudkan Multiple Income Stream Anda</a:t>
            </a:r>
          </a:p>
        </p:txBody>
      </p:sp>
    </p:spTree>
    <p:extLst>
      <p:ext uri="{BB962C8B-B14F-4D97-AF65-F5344CB8AC3E}">
        <p14:creationId xmlns:p14="http://schemas.microsoft.com/office/powerpoint/2010/main" val="3827082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9F8E62-ACDB-4FF2-885C-D53E99099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73" y="0"/>
            <a:ext cx="6858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3923928" cy="6857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142867" y="0"/>
            <a:ext cx="349302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Dalam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langkah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kedua</a:t>
            </a:r>
            <a:r>
              <a:rPr lang="en-US" sz="4000" dirty="0">
                <a:solidFill>
                  <a:schemeClr val="bg1"/>
                </a:solidFill>
              </a:rPr>
              <a:t> ini, Anda </a:t>
            </a:r>
            <a:r>
              <a:rPr lang="en-US" sz="4000" dirty="0" err="1">
                <a:solidFill>
                  <a:schemeClr val="bg1"/>
                </a:solidFill>
              </a:rPr>
              <a:t>perlu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b="1" u="sng" dirty="0" err="1">
                <a:solidFill>
                  <a:schemeClr val="bg1"/>
                </a:solidFill>
              </a:rPr>
              <a:t>menyusun</a:t>
            </a:r>
            <a:r>
              <a:rPr lang="en-US" sz="4000" b="1" u="sng" dirty="0">
                <a:solidFill>
                  <a:schemeClr val="bg1"/>
                </a:solidFill>
              </a:rPr>
              <a:t> </a:t>
            </a:r>
            <a:r>
              <a:rPr lang="en-US" sz="4000" b="1" u="sng" dirty="0" err="1">
                <a:solidFill>
                  <a:schemeClr val="bg1"/>
                </a:solidFill>
              </a:rPr>
              <a:t>rencana</a:t>
            </a:r>
            <a:r>
              <a:rPr lang="en-US" sz="4000" b="1" u="sng" dirty="0">
                <a:solidFill>
                  <a:schemeClr val="bg1"/>
                </a:solidFill>
              </a:rPr>
              <a:t> action yang </a:t>
            </a:r>
            <a:r>
              <a:rPr lang="en-US" sz="4000" b="1" u="sng" dirty="0" err="1">
                <a:solidFill>
                  <a:schemeClr val="bg1"/>
                </a:solidFill>
              </a:rPr>
              <a:t>konkrit</a:t>
            </a:r>
            <a:r>
              <a:rPr lang="en-US" sz="4000" dirty="0">
                <a:solidFill>
                  <a:schemeClr val="bg1"/>
                </a:solidFill>
              </a:rPr>
              <a:t>, agar Anda </a:t>
            </a:r>
            <a:r>
              <a:rPr lang="en-US" sz="4000" dirty="0" err="1">
                <a:solidFill>
                  <a:schemeClr val="bg1"/>
                </a:solidFill>
              </a:rPr>
              <a:t>bisa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wujudkan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raih</a:t>
            </a:r>
            <a:r>
              <a:rPr lang="en-US" sz="4000" dirty="0">
                <a:solidFill>
                  <a:schemeClr val="bg1"/>
                </a:solidFill>
              </a:rPr>
              <a:t> income </a:t>
            </a:r>
            <a:r>
              <a:rPr lang="en-US" sz="4000" dirty="0" err="1">
                <a:solidFill>
                  <a:schemeClr val="bg1"/>
                </a:solidFill>
              </a:rPr>
              <a:t>baru</a:t>
            </a:r>
            <a:r>
              <a:rPr lang="en-US" sz="4000" dirty="0">
                <a:solidFill>
                  <a:schemeClr val="bg1"/>
                </a:solidFill>
              </a:rPr>
              <a:t> Anda.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46</a:t>
            </a:fld>
            <a:endParaRPr lang="af-ZA" sz="1800" b="1" dirty="0">
              <a:solidFill>
                <a:srgbClr val="000066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197768" y="188640"/>
            <a:ext cx="8748464" cy="6663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gsw-FR" sz="3800" noProof="1">
                <a:solidFill>
                  <a:schemeClr val="bg1"/>
                </a:solidFill>
              </a:rPr>
              <a:t>Rencana Action berisikan beberapa aspek berikut ini : 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gsw-FR" sz="4000" b="1" noProof="1">
                <a:solidFill>
                  <a:schemeClr val="bg1"/>
                </a:solidFill>
              </a:rPr>
              <a:t>Aktivitas konkrit yang mulai akan Anda lakukan untuk wujudkan impian finansial Anda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gsw-FR" sz="4000" b="1" noProof="1">
                <a:solidFill>
                  <a:schemeClr val="bg1"/>
                </a:solidFill>
              </a:rPr>
              <a:t>Jadwal pelaksanaannya, kapan dan bagaimana Anda akan menjalankannya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gsw-FR" sz="4000" b="1" noProof="1">
                <a:solidFill>
                  <a:schemeClr val="bg1"/>
                </a:solidFill>
              </a:rPr>
              <a:t>Hasil apa yang diharapkan</a:t>
            </a:r>
          </a:p>
          <a:p>
            <a:endParaRPr lang="gsw-FR" sz="36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173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197768" y="188640"/>
            <a:ext cx="874846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gsw-FR" sz="3800" noProof="1">
                <a:solidFill>
                  <a:schemeClr val="bg1"/>
                </a:solidFill>
              </a:rPr>
              <a:t>Contoh rencana action saya saat mau menjual kursus online baru untuk pasar korporat :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gsw-FR" sz="3600" b="1" noProof="1">
                <a:solidFill>
                  <a:schemeClr val="bg1"/>
                </a:solidFill>
              </a:rPr>
              <a:t>Menyusun outline judul kursus (ada 20 judul) – 2 minggu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gsw-FR" sz="3600" b="1" noProof="1">
                <a:solidFill>
                  <a:schemeClr val="bg1"/>
                </a:solidFill>
              </a:rPr>
              <a:t>Membuat konten kursus (materi powerpoint, video, dan panduannya) – 2 bulan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gsw-FR" sz="3600" b="1" noProof="1">
                <a:solidFill>
                  <a:schemeClr val="bg1"/>
                </a:solidFill>
              </a:rPr>
              <a:t>Mulai mengumpulkan prospek pembeli melalui email marketing – 12 bulan</a:t>
            </a:r>
            <a:endParaRPr lang="gsw-FR" sz="36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230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197768" y="188640"/>
            <a:ext cx="874846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gsw-FR" sz="3800" noProof="1">
                <a:solidFill>
                  <a:schemeClr val="bg1"/>
                </a:solidFill>
              </a:rPr>
              <a:t>Contoh rencana action saya saat mau menulis dan menjual buku secara independen :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gsw-FR" sz="3600" b="1" noProof="1">
                <a:solidFill>
                  <a:schemeClr val="bg1"/>
                </a:solidFill>
              </a:rPr>
              <a:t>Menyusun outline judul buku (ada 6 judul) – 2 minggu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gsw-FR" sz="3600" b="1" noProof="1">
                <a:solidFill>
                  <a:schemeClr val="bg1"/>
                </a:solidFill>
              </a:rPr>
              <a:t>Menulis 1000 kata per hari (selama 6 bulan)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gsw-FR" sz="3600" b="1" noProof="1">
                <a:solidFill>
                  <a:schemeClr val="bg1"/>
                </a:solidFill>
              </a:rPr>
              <a:t>Mulai mengumpulkan prospek pembeli melalui email marketing – 12 bulan</a:t>
            </a:r>
            <a:endParaRPr lang="gsw-FR" sz="36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607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C00286-12E0-4206-9988-AD0F186FE0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73" y="1578148"/>
            <a:ext cx="9144000" cy="5266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28623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Penghasilan dari Gaji + Usaha Sampingan + Passive Income dari X</a:t>
            </a:r>
            <a:endParaRPr lang="af-ZA" sz="36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28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179512" y="1700808"/>
            <a:ext cx="85689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4800" b="1" noProof="1">
                <a:solidFill>
                  <a:srgbClr val="002060"/>
                </a:solidFill>
              </a:rPr>
              <a:t>Rumuskan action plan Anda untuk mulai menjalani side hustle (kegiatan menghasilkan side income)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5155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Action Plan #2 :</a:t>
            </a:r>
            <a:endParaRPr lang="sq-AL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3726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9143999" cy="6857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13536" y="404664"/>
            <a:ext cx="831692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noProof="1">
                <a:solidFill>
                  <a:schemeClr val="bg1"/>
                </a:solidFill>
              </a:rPr>
              <a:t>Agar efektif, maka jadikan </a:t>
            </a:r>
            <a:r>
              <a:rPr lang="en-US" sz="4800" b="1" u="sng" noProof="1">
                <a:solidFill>
                  <a:schemeClr val="bg1"/>
                </a:solidFill>
              </a:rPr>
              <a:t>pelaksanaan action itu sebagai HABIT baru</a:t>
            </a:r>
            <a:r>
              <a:rPr lang="en-US" sz="4800" noProof="1">
                <a:solidFill>
                  <a:schemeClr val="bg1"/>
                </a:solidFill>
              </a:rPr>
              <a:t>. Sebab dengan menjadikannya sebagai habit (atau kebiasaan), maka Anda akan melakukannya berulang kali secara rutin.</a:t>
            </a:r>
            <a:r>
              <a:rPr lang="en-US" sz="4000" noProof="1">
                <a:solidFill>
                  <a:schemeClr val="bg1"/>
                </a:solidFill>
              </a:rPr>
              <a:t> </a:t>
            </a:r>
            <a:endParaRPr lang="af-ZA" sz="5400" i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091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Rectangle 1"/>
          <p:cNvSpPr/>
          <p:nvPr/>
        </p:nvSpPr>
        <p:spPr>
          <a:xfrm>
            <a:off x="0" y="836711"/>
            <a:ext cx="9144000" cy="494381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28596" y="1077473"/>
            <a:ext cx="800105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Cara </a:t>
            </a:r>
            <a:r>
              <a:rPr lang="en-US" sz="4800" b="1" dirty="0" err="1">
                <a:solidFill>
                  <a:schemeClr val="bg1"/>
                </a:solidFill>
              </a:rPr>
              <a:t>jadikan</a:t>
            </a:r>
            <a:r>
              <a:rPr lang="en-US" sz="4800" b="1" dirty="0">
                <a:solidFill>
                  <a:schemeClr val="bg1"/>
                </a:solidFill>
              </a:rPr>
              <a:t> action </a:t>
            </a:r>
            <a:r>
              <a:rPr lang="en-US" sz="4800" b="1" dirty="0" err="1">
                <a:solidFill>
                  <a:schemeClr val="bg1"/>
                </a:solidFill>
              </a:rPr>
              <a:t>sebagai</a:t>
            </a:r>
            <a:r>
              <a:rPr lang="en-US" sz="4800" b="1" dirty="0">
                <a:solidFill>
                  <a:schemeClr val="bg1"/>
                </a:solidFill>
              </a:rPr>
              <a:t> habit : </a:t>
            </a:r>
            <a:r>
              <a:rPr lang="id-ID" sz="4800" b="1" dirty="0">
                <a:solidFill>
                  <a:schemeClr val="bg1"/>
                </a:solidFill>
              </a:rPr>
              <a:t>Make it obvious </a:t>
            </a:r>
            <a:endParaRPr lang="en-US" sz="4800" b="1" dirty="0">
              <a:solidFill>
                <a:schemeClr val="bg1"/>
              </a:solidFill>
            </a:endParaRPr>
          </a:p>
          <a:p>
            <a:pPr algn="ctr"/>
            <a:r>
              <a:rPr lang="id-ID" sz="4800" b="1" dirty="0">
                <a:solidFill>
                  <a:schemeClr val="bg1"/>
                </a:solidFill>
              </a:rPr>
              <a:t>(jadikan </a:t>
            </a:r>
            <a:r>
              <a:rPr lang="en-US" sz="4800" b="1" dirty="0">
                <a:solidFill>
                  <a:schemeClr val="bg1"/>
                </a:solidFill>
              </a:rPr>
              <a:t>action</a:t>
            </a:r>
            <a:r>
              <a:rPr lang="id-ID" sz="4800" b="1" dirty="0">
                <a:solidFill>
                  <a:schemeClr val="bg1"/>
                </a:solidFill>
              </a:rPr>
              <a:t> baru itu sebagai </a:t>
            </a:r>
            <a:r>
              <a:rPr lang="id-ID" sz="4800" b="1" u="sng" dirty="0">
                <a:solidFill>
                  <a:schemeClr val="bg1"/>
                </a:solidFill>
              </a:rPr>
              <a:t>sesuatu yang jelas, terukur dan konkrit</a:t>
            </a:r>
            <a:r>
              <a:rPr lang="id-ID" sz="4800" b="1" dirty="0">
                <a:solidFill>
                  <a:schemeClr val="bg1"/>
                </a:solidFill>
              </a:rPr>
              <a:t>)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53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7524" y="82527"/>
            <a:ext cx="8856476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id-ID" sz="3800" dirty="0">
                <a:solidFill>
                  <a:schemeClr val="bg1"/>
                </a:solidFill>
              </a:rPr>
              <a:t>Kesalahan banyak orang ketika hendak memulai habit baru adalah dengan hanya bertekad dala</a:t>
            </a:r>
            <a:r>
              <a:rPr lang="en-US" sz="3800" dirty="0">
                <a:solidFill>
                  <a:schemeClr val="bg1"/>
                </a:solidFill>
              </a:rPr>
              <a:t>m</a:t>
            </a:r>
            <a:r>
              <a:rPr lang="id-ID" sz="3800" dirty="0">
                <a:solidFill>
                  <a:schemeClr val="bg1"/>
                </a:solidFill>
              </a:rPr>
              <a:t> kalimat yang abstrak dan tidak spesifik. </a:t>
            </a:r>
            <a:endParaRPr lang="en-US" sz="38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id-ID" sz="3800" dirty="0">
                <a:solidFill>
                  <a:schemeClr val="bg1"/>
                </a:solidFill>
              </a:rPr>
              <a:t>Misal saat seseorang hendak memulai habit olahraga, dia hanya bilang : </a:t>
            </a:r>
            <a:r>
              <a:rPr lang="id-ID" sz="3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mulai besok mau rajin olahraga ah</a:t>
            </a:r>
            <a:r>
              <a:rPr lang="id-ID" sz="3800" dirty="0">
                <a:solidFill>
                  <a:schemeClr val="bg1"/>
                </a:solidFill>
              </a:rPr>
              <a:t>. Atau saat seseorang mau memulai habit baru membaca buku, dia hanya bilang : </a:t>
            </a:r>
            <a:r>
              <a:rPr lang="id-ID" sz="3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mulai minggu depan saya akan mulai rajin baca buku. </a:t>
            </a:r>
            <a:endParaRPr lang="id-ID" sz="3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0333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54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5536" y="332656"/>
            <a:ext cx="835292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sq-AL" sz="4000" noProof="1">
                <a:solidFill>
                  <a:schemeClr val="bg1"/>
                </a:solidFill>
              </a:rPr>
              <a:t>Tekad semacam itu tidak ada gunanya, sebab sangat abstrak dan tidak spesifik.</a:t>
            </a:r>
            <a:r>
              <a:rPr lang="en-US" sz="4000" noProof="1">
                <a:solidFill>
                  <a:schemeClr val="bg1"/>
                </a:solidFill>
              </a:rPr>
              <a:t> T</a:t>
            </a:r>
            <a:r>
              <a:rPr lang="sq-AL" sz="4000" noProof="1">
                <a:solidFill>
                  <a:schemeClr val="bg1"/>
                </a:solidFill>
              </a:rPr>
              <a:t>ekad memulai </a:t>
            </a:r>
            <a:r>
              <a:rPr lang="sq-AL" sz="4000" b="1" u="sng" noProof="1">
                <a:solidFill>
                  <a:schemeClr val="bg1"/>
                </a:solidFill>
              </a:rPr>
              <a:t>habit baru harus diwujudkan dalam rencana yang spesi</a:t>
            </a:r>
            <a:r>
              <a:rPr lang="en-US" sz="4000" b="1" u="sng" noProof="1">
                <a:solidFill>
                  <a:schemeClr val="bg1"/>
                </a:solidFill>
              </a:rPr>
              <a:t>fi</a:t>
            </a:r>
            <a:r>
              <a:rPr lang="sq-AL" sz="4000" b="1" u="sng" noProof="1">
                <a:solidFill>
                  <a:schemeClr val="bg1"/>
                </a:solidFill>
              </a:rPr>
              <a:t>k, konkrit, dan jelas kapan akan dilakukan. </a:t>
            </a:r>
            <a:r>
              <a:rPr lang="sq-AL" sz="4000" noProof="1">
                <a:solidFill>
                  <a:schemeClr val="bg1"/>
                </a:solidFill>
              </a:rPr>
              <a:t>Rencana habit ini dsebut juga dengan </a:t>
            </a:r>
            <a:r>
              <a:rPr lang="sq-AL" sz="5000" b="1" noProof="1">
                <a:solidFill>
                  <a:schemeClr val="bg1"/>
                </a:solidFill>
              </a:rPr>
              <a:t>habit implementation plan.</a:t>
            </a:r>
          </a:p>
        </p:txBody>
      </p:sp>
    </p:spTree>
    <p:extLst>
      <p:ext uri="{BB962C8B-B14F-4D97-AF65-F5344CB8AC3E}">
        <p14:creationId xmlns:p14="http://schemas.microsoft.com/office/powerpoint/2010/main" val="27718584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55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6981" y="476672"/>
            <a:ext cx="417129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noProof="1">
                <a:solidFill>
                  <a:schemeClr val="bg1"/>
                </a:solidFill>
              </a:rPr>
              <a:t>Saya akan mulai menulis buku tiap pagi jam 8, setelah sarapan pagi, sampai jam 10 pagi.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682F9-8F3B-427C-8936-C13A49429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74" y="0"/>
            <a:ext cx="456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10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04E9E1-1FEB-408F-980D-7862364F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48" y="1815"/>
            <a:ext cx="54864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56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1520" y="165813"/>
            <a:ext cx="386202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noProof="1">
                <a:solidFill>
                  <a:schemeClr val="bg1"/>
                </a:solidFill>
              </a:rPr>
              <a:t>Saya akan belajar dan praktek tentang Online Business tiap malam dari jam 8 hingga jam 9</a:t>
            </a:r>
          </a:p>
        </p:txBody>
      </p:sp>
    </p:spTree>
    <p:extLst>
      <p:ext uri="{BB962C8B-B14F-4D97-AF65-F5344CB8AC3E}">
        <p14:creationId xmlns:p14="http://schemas.microsoft.com/office/powerpoint/2010/main" val="6733812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57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3528" y="310515"/>
            <a:ext cx="836327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id-ID" sz="4200" b="1" dirty="0">
                <a:solidFill>
                  <a:schemeClr val="bg1"/>
                </a:solidFill>
              </a:rPr>
              <a:t>Dari beragam contoh </a:t>
            </a:r>
            <a:r>
              <a:rPr lang="id-ID" sz="4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habit plan </a:t>
            </a:r>
            <a:r>
              <a:rPr lang="id-ID" sz="4200" b="1" dirty="0">
                <a:solidFill>
                  <a:schemeClr val="bg1"/>
                </a:solidFill>
              </a:rPr>
              <a:t>diatas, kita bisa melihat bagaimana </a:t>
            </a:r>
            <a:r>
              <a:rPr lang="id-ID" sz="4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rencana kebiasaan ini kita rumuskan secara spesifik, konkrit dan jelas kapan akan dilakukan tiap harinya</a:t>
            </a:r>
            <a:r>
              <a:rPr lang="id-ID" sz="4200" b="1" dirty="0">
                <a:solidFill>
                  <a:schemeClr val="bg1"/>
                </a:solidFill>
              </a:rPr>
              <a:t>. Cara semacam ini ternyata terbukti bisa membantu pikiran kita untuk benar-benar fokus pada tindakan nyata yang harus kita lakukan. </a:t>
            </a:r>
            <a:endParaRPr lang="id-ID" sz="42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773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Rectangle 1"/>
          <p:cNvSpPr/>
          <p:nvPr/>
        </p:nvSpPr>
        <p:spPr>
          <a:xfrm>
            <a:off x="0" y="836711"/>
            <a:ext cx="9144000" cy="494381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28596" y="1077473"/>
            <a:ext cx="80010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Action to Habit :</a:t>
            </a:r>
            <a:endParaRPr lang="id-ID" sz="5400" b="1" dirty="0">
              <a:solidFill>
                <a:schemeClr val="bg1"/>
              </a:solidFill>
            </a:endParaRPr>
          </a:p>
          <a:p>
            <a:pPr algn="ctr"/>
            <a:r>
              <a:rPr lang="en-US" sz="5400" b="1" dirty="0">
                <a:solidFill>
                  <a:schemeClr val="bg1"/>
                </a:solidFill>
              </a:rPr>
              <a:t>Start SMALL</a:t>
            </a:r>
          </a:p>
          <a:p>
            <a:pPr algn="ctr"/>
            <a:r>
              <a:rPr lang="id-ID" sz="5400" b="1" dirty="0">
                <a:solidFill>
                  <a:schemeClr val="bg1"/>
                </a:solidFill>
              </a:rPr>
              <a:t>(</a:t>
            </a:r>
            <a:r>
              <a:rPr lang="en-US" sz="5400" b="1" dirty="0" err="1">
                <a:solidFill>
                  <a:schemeClr val="bg1"/>
                </a:solidFill>
              </a:rPr>
              <a:t>awali</a:t>
            </a:r>
            <a:r>
              <a:rPr lang="en-US" sz="5400" b="1" dirty="0">
                <a:solidFill>
                  <a:schemeClr val="bg1"/>
                </a:solidFill>
              </a:rPr>
              <a:t> habit Anda </a:t>
            </a:r>
            <a:r>
              <a:rPr lang="en-US" sz="5400" b="1" dirty="0" err="1">
                <a:solidFill>
                  <a:schemeClr val="bg1"/>
                </a:solidFill>
              </a:rPr>
              <a:t>dengan</a:t>
            </a:r>
            <a:r>
              <a:rPr lang="en-US" sz="5400" b="1" dirty="0">
                <a:solidFill>
                  <a:schemeClr val="bg1"/>
                </a:solidFill>
              </a:rPr>
              <a:t> </a:t>
            </a:r>
            <a:r>
              <a:rPr lang="en-US" sz="5400" b="1" dirty="0" err="1">
                <a:solidFill>
                  <a:schemeClr val="bg1"/>
                </a:solidFill>
              </a:rPr>
              <a:t>skala</a:t>
            </a:r>
            <a:r>
              <a:rPr lang="en-US" sz="5400" b="1" dirty="0">
                <a:solidFill>
                  <a:schemeClr val="bg1"/>
                </a:solidFill>
              </a:rPr>
              <a:t> yang </a:t>
            </a:r>
            <a:r>
              <a:rPr lang="en-US" sz="5400" b="1" dirty="0" err="1">
                <a:solidFill>
                  <a:schemeClr val="bg1"/>
                </a:solidFill>
              </a:rPr>
              <a:t>kecil</a:t>
            </a:r>
            <a:r>
              <a:rPr lang="en-US" sz="5400" b="1" dirty="0">
                <a:solidFill>
                  <a:schemeClr val="bg1"/>
                </a:solidFill>
              </a:rPr>
              <a:t> dan </a:t>
            </a:r>
            <a:r>
              <a:rPr lang="en-US" sz="5400" b="1" dirty="0" err="1">
                <a:solidFill>
                  <a:schemeClr val="bg1"/>
                </a:solidFill>
              </a:rPr>
              <a:t>mudah</a:t>
            </a:r>
            <a:r>
              <a:rPr lang="en-US" sz="5400" b="1" dirty="0">
                <a:solidFill>
                  <a:schemeClr val="bg1"/>
                </a:solidFill>
              </a:rPr>
              <a:t> </a:t>
            </a:r>
            <a:r>
              <a:rPr lang="en-US" sz="5400" b="1" dirty="0" err="1">
                <a:solidFill>
                  <a:schemeClr val="bg1"/>
                </a:solidFill>
              </a:rPr>
              <a:t>dilakukan</a:t>
            </a:r>
            <a:r>
              <a:rPr lang="id-ID" sz="5400" b="1" dirty="0">
                <a:solidFill>
                  <a:schemeClr val="bg1"/>
                </a:solidFill>
              </a:rPr>
              <a:t>)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93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1619"/>
            <a:ext cx="4932040" cy="6846381"/>
          </a:xfrm>
          <a:prstGeom prst="rect">
            <a:avLst/>
          </a:prstGeom>
          <a:solidFill>
            <a:srgbClr val="663300"/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179512" y="116632"/>
            <a:ext cx="4176464" cy="669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d-ID" sz="3900" dirty="0">
                <a:solidFill>
                  <a:schemeClr val="bg2"/>
                </a:solidFill>
              </a:rPr>
              <a:t>Memulai habit baru dengan skala yang kecil dan pendek durasinya, ternyata bisa mendorong kita untuk benar-benar mau melakukannya. Sebab memang skalanya kecil dan mudah.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EDB40-3E29-4268-A306-B62349AD5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26" y="11619"/>
            <a:ext cx="4574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52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803AC9-5BEB-4EBA-A350-17B6BC7D2E9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708A3-94A5-476D-B29A-8F1B362542EF}"/>
              </a:ext>
            </a:extLst>
          </p:cNvPr>
          <p:cNvSpPr txBox="1"/>
          <p:nvPr/>
        </p:nvSpPr>
        <p:spPr>
          <a:xfrm>
            <a:off x="467544" y="332656"/>
            <a:ext cx="813690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af-ZA" sz="4800" noProof="1">
                <a:solidFill>
                  <a:schemeClr val="bg1"/>
                </a:solidFill>
                <a:cs typeface="Arial" panose="020B0604020202020204" pitchFamily="34" charset="0"/>
              </a:rPr>
              <a:t>Variasi target yang bisa dipasang dari multiple income stream :</a:t>
            </a:r>
          </a:p>
          <a:p>
            <a:pPr marL="914400" indent="-9144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800" noProof="1">
                <a:solidFill>
                  <a:schemeClr val="bg1"/>
                </a:solidFill>
                <a:cs typeface="Arial" panose="020B0604020202020204" pitchFamily="34" charset="0"/>
              </a:rPr>
              <a:t>Penghasilan 1 = 50%</a:t>
            </a:r>
          </a:p>
          <a:p>
            <a:pPr marL="914400" indent="-9144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800" noProof="1">
                <a:solidFill>
                  <a:schemeClr val="bg1"/>
                </a:solidFill>
                <a:cs typeface="Arial" panose="020B0604020202020204" pitchFamily="34" charset="0"/>
              </a:rPr>
              <a:t>Penghasilan 2 = 30%</a:t>
            </a:r>
          </a:p>
          <a:p>
            <a:pPr marL="914400" indent="-9144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4800" noProof="1">
                <a:solidFill>
                  <a:schemeClr val="bg1"/>
                </a:solidFill>
                <a:cs typeface="Arial" panose="020B0604020202020204" pitchFamily="34" charset="0"/>
              </a:rPr>
              <a:t>Penghasilan 3 = 20%</a:t>
            </a:r>
          </a:p>
        </p:txBody>
      </p:sp>
    </p:spTree>
    <p:extLst>
      <p:ext uri="{BB962C8B-B14F-4D97-AF65-F5344CB8AC3E}">
        <p14:creationId xmlns:p14="http://schemas.microsoft.com/office/powerpoint/2010/main" val="22363273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92946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95536" y="548680"/>
            <a:ext cx="835292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id-ID" sz="4000" noProof="1">
                <a:solidFill>
                  <a:schemeClr val="bg1"/>
                </a:solidFill>
              </a:rPr>
              <a:t>Kenapa action pertama harus so simpel dan mudah dilakukan? </a:t>
            </a:r>
            <a:r>
              <a:rPr lang="id-ID" sz="4000" b="1" u="sng" noProof="1">
                <a:solidFill>
                  <a:schemeClr val="bg1"/>
                </a:solidFill>
              </a:rPr>
              <a:t>Sebab pada dasarnya kita semua ini pemalas dan punya resistance to change.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id-ID" sz="4000" noProof="1">
                <a:solidFill>
                  <a:schemeClr val="bg1"/>
                </a:solidFill>
              </a:rPr>
              <a:t>Untuk melawan inersia (kecenderungan malas bergerak) yang bersemayam dalam ragamu itu, maka </a:t>
            </a:r>
            <a:r>
              <a:rPr lang="id-ID" sz="4000" b="1" u="sng" noProof="1">
                <a:solidFill>
                  <a:schemeClr val="bg1"/>
                </a:solidFill>
              </a:rPr>
              <a:t>action pertama harusnya yang so simple.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61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1712" y="260648"/>
            <a:ext cx="8280920" cy="635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700" noProof="1">
                <a:solidFill>
                  <a:schemeClr val="bg1"/>
                </a:solidFill>
              </a:rPr>
              <a:t>Memulai habit baru dalam skala yang kecil dan mudah dilakukan, akan benar-benar mendorong kita mau melakukannya. Selanjutnya, </a:t>
            </a:r>
            <a:r>
              <a:rPr lang="en-US" sz="3700" b="1" u="sng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langkah kecil di awal ini pelan-pelan akan membesar dengan sendirinya karena efek momentum.  </a:t>
            </a:r>
            <a:r>
              <a:rPr lang="en-US" sz="3700" noProof="1">
                <a:solidFill>
                  <a:schemeClr val="bg1"/>
                </a:solidFill>
              </a:rPr>
              <a:t>Maksudnya, setelah kita mampu melakukan habit baru itu secara rutin, maka pelan-pelan kita termotivasi untuk melakukannya dalam skala yang makin besar. </a:t>
            </a:r>
            <a:endParaRPr lang="en-US" sz="37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458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Rectangle 1"/>
          <p:cNvSpPr/>
          <p:nvPr/>
        </p:nvSpPr>
        <p:spPr>
          <a:xfrm>
            <a:off x="0" y="836712"/>
            <a:ext cx="9144000" cy="4392488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5556" y="1124744"/>
            <a:ext cx="7992888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7500" b="1" dirty="0">
                <a:solidFill>
                  <a:schemeClr val="bg1"/>
                </a:solidFill>
              </a:rPr>
              <a:t>Lakukan New </a:t>
            </a:r>
            <a:r>
              <a:rPr lang="en-US" sz="7500" b="1" dirty="0">
                <a:solidFill>
                  <a:schemeClr val="bg1"/>
                </a:solidFill>
              </a:rPr>
              <a:t>Action </a:t>
            </a:r>
            <a:r>
              <a:rPr lang="id-ID" sz="7500" b="1" dirty="0">
                <a:solidFill>
                  <a:schemeClr val="bg1"/>
                </a:solidFill>
              </a:rPr>
              <a:t>pada Jam yang Sama</a:t>
            </a:r>
            <a:endParaRPr lang="en-US" sz="7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2986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7544" y="260648"/>
            <a:ext cx="8496944" cy="501675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noProof="1">
                <a:solidFill>
                  <a:schemeClr val="bg1"/>
                </a:solidFill>
              </a:rPr>
              <a:t>Tentukan Waktu yang Sama untuk Membangun Habit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noProof="1">
                <a:solidFill>
                  <a:schemeClr val="bg1"/>
                </a:solidFill>
              </a:rPr>
              <a:t>Lakukan habit yang ingin Anda bangun pada jam yang sama tiap harinya.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noProof="1">
                <a:solidFill>
                  <a:schemeClr val="bg1"/>
                </a:solidFill>
              </a:rPr>
              <a:t>Misal : membaca buku setiap malam jam 19.30. Atau mengelola usaha sampingan tiap malam jam 8 sd jam 10.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5292" y="17838"/>
            <a:ext cx="5328708" cy="684016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11960" y="332656"/>
            <a:ext cx="4464496" cy="48320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id-ID" sz="4400" b="1" noProof="1">
                <a:solidFill>
                  <a:schemeClr val="bg1"/>
                </a:solidFill>
              </a:rPr>
              <a:t>H</a:t>
            </a:r>
            <a:r>
              <a:rPr lang="af-ZA" sz="4400" b="1" noProof="1">
                <a:solidFill>
                  <a:schemeClr val="bg1"/>
                </a:solidFill>
              </a:rPr>
              <a:t>abit yang dilakukan pada jam yang sama akan lebih mudah nempel dalam perilaku keseharianmu.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9F3F90-B8EA-4AB8-8195-EAD299AA79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31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658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Rectangle 1"/>
          <p:cNvSpPr/>
          <p:nvPr/>
        </p:nvSpPr>
        <p:spPr>
          <a:xfrm>
            <a:off x="0" y="836712"/>
            <a:ext cx="9144000" cy="439248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9512" y="1077473"/>
            <a:ext cx="8568952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7500" b="1" dirty="0">
                <a:solidFill>
                  <a:schemeClr val="bg1"/>
                </a:solidFill>
              </a:rPr>
              <a:t>Cantolkan New </a:t>
            </a:r>
            <a:r>
              <a:rPr lang="en-US" sz="7500" b="1" dirty="0">
                <a:solidFill>
                  <a:schemeClr val="bg1"/>
                </a:solidFill>
              </a:rPr>
              <a:t>Action </a:t>
            </a:r>
            <a:r>
              <a:rPr lang="id-ID" sz="7500" b="1" dirty="0">
                <a:solidFill>
                  <a:schemeClr val="bg1"/>
                </a:solidFill>
              </a:rPr>
              <a:t>pada </a:t>
            </a:r>
            <a:endParaRPr lang="en-US" sz="7500" b="1" dirty="0">
              <a:solidFill>
                <a:schemeClr val="bg1"/>
              </a:solidFill>
            </a:endParaRPr>
          </a:p>
          <a:p>
            <a:pPr algn="ctr"/>
            <a:r>
              <a:rPr lang="id-ID" sz="7500" b="1" dirty="0">
                <a:solidFill>
                  <a:schemeClr val="bg1"/>
                </a:solidFill>
              </a:rPr>
              <a:t>Old Habits</a:t>
            </a:r>
            <a:endParaRPr lang="en-US" sz="7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9797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48354" y="305068"/>
            <a:ext cx="8444125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gsw-FR" sz="4800" b="1" noProof="1">
                <a:solidFill>
                  <a:schemeClr val="bg1"/>
                </a:solidFill>
              </a:rPr>
              <a:t>Cantolkan Habit Baru dalam Habit Lama</a:t>
            </a:r>
          </a:p>
          <a:p>
            <a:pPr algn="ctr"/>
            <a:r>
              <a:rPr lang="gsw-FR" sz="4800" noProof="1">
                <a:solidFill>
                  <a:schemeClr val="bg1"/>
                </a:solidFill>
              </a:rPr>
              <a:t>Misal Anda sudah punya ritual sholat Maghrib. Maka Anda bisa cantolkan habit baru misal : saya akan membuat konten media sosial buat bisnis, tiap selesai shalat Maghrib.</a:t>
            </a:r>
            <a:endParaRPr lang="gsw-FR" sz="4000" noProof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761E32-D37B-421F-A57B-07B8EE7FB146}"/>
              </a:ext>
            </a:extLst>
          </p:cNvPr>
          <p:cNvSpPr/>
          <p:nvPr/>
        </p:nvSpPr>
        <p:spPr>
          <a:xfrm>
            <a:off x="0" y="0"/>
            <a:ext cx="4427984" cy="6858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6024" y="188640"/>
            <a:ext cx="4211960" cy="56323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d-ID" sz="3600" b="1" noProof="1">
                <a:solidFill>
                  <a:schemeClr val="bg1"/>
                </a:solidFill>
              </a:rPr>
              <a:t>Atau misal Anda sudah punya habit makan malam. </a:t>
            </a:r>
          </a:p>
          <a:p>
            <a:r>
              <a:rPr lang="id-ID" sz="3600" b="1" noProof="1">
                <a:solidFill>
                  <a:schemeClr val="bg1"/>
                </a:solidFill>
              </a:rPr>
              <a:t>Anda bisa cantolkan habit baru, misal : </a:t>
            </a:r>
            <a:r>
              <a:rPr lang="id-ID" sz="3600" b="1" u="sng" noProof="1">
                <a:solidFill>
                  <a:schemeClr val="bg1"/>
                </a:solidFill>
              </a:rPr>
              <a:t>setiap habis makan malam, </a:t>
            </a:r>
            <a:r>
              <a:rPr lang="en-US" sz="3600" b="1" u="sng" noProof="1">
                <a:solidFill>
                  <a:schemeClr val="bg1"/>
                </a:solidFill>
              </a:rPr>
              <a:t>saya </a:t>
            </a:r>
            <a:r>
              <a:rPr lang="id-ID" sz="3600" b="1" u="sng" noProof="1">
                <a:solidFill>
                  <a:schemeClr val="bg1"/>
                </a:solidFill>
              </a:rPr>
              <a:t>akan mematikan TV dan lalu </a:t>
            </a:r>
            <a:r>
              <a:rPr lang="en-US" sz="3600" b="1" u="sng" noProof="1">
                <a:solidFill>
                  <a:schemeClr val="bg1"/>
                </a:solidFill>
              </a:rPr>
              <a:t>mengerjakan orderan pelanggan. </a:t>
            </a:r>
            <a:endParaRPr lang="id-ID" sz="3600" b="1" u="sng" noProof="1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FB7266-11B1-4C3F-95A2-3F42D51EB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73" y="726"/>
            <a:ext cx="456992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F0F813-3853-4098-BBA2-291D1786E5AB}"/>
              </a:ext>
            </a:extLst>
          </p:cNvPr>
          <p:cNvSpPr/>
          <p:nvPr/>
        </p:nvSpPr>
        <p:spPr>
          <a:xfrm>
            <a:off x="0" y="0"/>
            <a:ext cx="9138486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q-AL"/>
          </a:p>
        </p:txBody>
      </p:sp>
      <p:sp>
        <p:nvSpPr>
          <p:cNvPr id="10" name="Rectangle 9"/>
          <p:cNvSpPr/>
          <p:nvPr/>
        </p:nvSpPr>
        <p:spPr>
          <a:xfrm>
            <a:off x="0" y="2015622"/>
            <a:ext cx="9144000" cy="23021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4902867"/>
            <a:ext cx="9144000" cy="159569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59438"/>
            <a:ext cx="9144000" cy="104641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514" y="404766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Tentukan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Jenis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Income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Baru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2513" y="2105143"/>
            <a:ext cx="89589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Rumuskan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action plan. </a:t>
            </a:r>
          </a:p>
          <a:p>
            <a:pPr algn="ctr"/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Lakukan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action </a:t>
            </a:r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awal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yang </a:t>
            </a:r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simpel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dan </a:t>
            </a:r>
          </a:p>
          <a:p>
            <a:pPr algn="ctr"/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mudah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dilakukan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Ulangi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secara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rutin</a:t>
            </a:r>
            <a:endParaRPr lang="id-ID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8326" y="5078719"/>
            <a:ext cx="81183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Lakukan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Continual Improvement </a:t>
            </a:r>
            <a:endParaRPr lang="en-US" sz="7200" dirty="0"/>
          </a:p>
        </p:txBody>
      </p:sp>
      <p:sp>
        <p:nvSpPr>
          <p:cNvPr id="12" name="Down Arrow 11"/>
          <p:cNvSpPr/>
          <p:nvPr/>
        </p:nvSpPr>
        <p:spPr>
          <a:xfrm>
            <a:off x="3956104" y="1295664"/>
            <a:ext cx="1152128" cy="749578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3995936" y="4326803"/>
            <a:ext cx="1152128" cy="749578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602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571472" y="764704"/>
            <a:ext cx="800105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gsw-FR" sz="6000" b="1" noProof="1">
                <a:solidFill>
                  <a:schemeClr val="bg1"/>
                </a:solidFill>
              </a:rPr>
              <a:t>Langkah #3 : Tumbuhkan Daya Resiliensi yang Kuat (Ketekunan dan Daya Juang yang Gigih)</a:t>
            </a:r>
          </a:p>
        </p:txBody>
      </p:sp>
    </p:spTree>
    <p:extLst>
      <p:ext uri="{BB962C8B-B14F-4D97-AF65-F5344CB8AC3E}">
        <p14:creationId xmlns:p14="http://schemas.microsoft.com/office/powerpoint/2010/main" val="2066247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803AC9-5BEB-4EBA-A350-17B6BC7D2E9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708A3-94A5-476D-B29A-8F1B362542EF}"/>
              </a:ext>
            </a:extLst>
          </p:cNvPr>
          <p:cNvSpPr txBox="1"/>
          <p:nvPr/>
        </p:nvSpPr>
        <p:spPr>
          <a:xfrm>
            <a:off x="467544" y="332656"/>
            <a:ext cx="81369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4800" noProof="1">
                <a:solidFill>
                  <a:schemeClr val="bg1"/>
                </a:solidFill>
                <a:cs typeface="Arial" panose="020B0604020202020204" pitchFamily="34" charset="0"/>
              </a:rPr>
              <a:t>Multiple income stream bisa dilakukan jika WAKTU dan PIKIRAN untuk menjalankan lebih dari satu sumber penghasilan itu masih bisa dikendalikan dengan baik. </a:t>
            </a:r>
            <a:endParaRPr lang="af-ZA" sz="5400" noProof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2345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224644" y="188640"/>
            <a:ext cx="8694712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gsw-FR" sz="4000" noProof="1">
                <a:solidFill>
                  <a:schemeClr val="bg1"/>
                </a:solidFill>
              </a:rPr>
              <a:t>Saat menjalankan action, maka sudah pasti Anda akan menemui banyak problem dan tantangan. Saat menemui problem, jangan terlalu mudah menyerah dan berhenti, sehingga action tidak lagi konsisten. Saat menghadapi kendala, </a:t>
            </a:r>
            <a:r>
              <a:rPr lang="gsw-FR" sz="4000" b="1" u="sng" noProof="1">
                <a:solidFill>
                  <a:schemeClr val="bg1"/>
                </a:solidFill>
              </a:rPr>
              <a:t>fokuskan pada SOLUSI </a:t>
            </a:r>
            <a:r>
              <a:rPr lang="gsw-FR" sz="4000" noProof="1">
                <a:solidFill>
                  <a:schemeClr val="bg1"/>
                </a:solidFill>
              </a:rPr>
              <a:t>yang mungkin bisa dilakukan. Rumuskan </a:t>
            </a:r>
            <a:r>
              <a:rPr lang="gsw-FR" sz="4000" u="sng" noProof="1">
                <a:solidFill>
                  <a:schemeClr val="bg1"/>
                </a:solidFill>
              </a:rPr>
              <a:t>action alternatif yang bisa memberikan hasil yang lebih baik.</a:t>
            </a:r>
            <a:endParaRPr lang="gsw-FR" sz="3600" u="sng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253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224644" y="188640"/>
            <a:ext cx="8694712" cy="657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gsw-FR" sz="3600" noProof="1">
                <a:solidFill>
                  <a:schemeClr val="bg1"/>
                </a:solidFill>
              </a:rPr>
              <a:t>Saat menghadapi beragam problem yang menghadang, maka tumbuhkan :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gsw-FR" sz="3600" b="1" noProof="1">
                <a:solidFill>
                  <a:schemeClr val="bg1"/>
                </a:solidFill>
              </a:rPr>
              <a:t>Sikap resourcefulness – atau ketekunan untuk terus mencari solusi/jalan keluar yang efektif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gsw-FR" sz="3600" b="1" noProof="1">
                <a:solidFill>
                  <a:schemeClr val="bg1"/>
                </a:solidFill>
              </a:rPr>
              <a:t>Sikap kreatif untuk melakukan perbaikan secara terus menerus (continual improvement)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gsw-FR" sz="3600" b="1" noProof="1">
                <a:solidFill>
                  <a:schemeClr val="bg1"/>
                </a:solidFill>
              </a:rPr>
              <a:t>Kegigihan untuk terus melakukan </a:t>
            </a:r>
            <a:r>
              <a:rPr lang="gsw-FR" sz="3600" b="1" i="1" noProof="1">
                <a:solidFill>
                  <a:schemeClr val="bg1"/>
                </a:solidFill>
              </a:rPr>
              <a:t>trial and error</a:t>
            </a:r>
            <a:r>
              <a:rPr lang="gsw-FR" sz="3600" b="1" noProof="1">
                <a:solidFill>
                  <a:schemeClr val="bg1"/>
                </a:solidFill>
              </a:rPr>
              <a:t>, sampai mendapatkan hasil yang diharapkan. </a:t>
            </a:r>
          </a:p>
        </p:txBody>
      </p:sp>
    </p:spTree>
    <p:extLst>
      <p:ext uri="{BB962C8B-B14F-4D97-AF65-F5344CB8AC3E}">
        <p14:creationId xmlns:p14="http://schemas.microsoft.com/office/powerpoint/2010/main" val="18992742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197768" y="116632"/>
            <a:ext cx="8838728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gsw-FR" sz="3600" noProof="1">
                <a:solidFill>
                  <a:schemeClr val="bg1"/>
                </a:solidFill>
              </a:rPr>
              <a:t>Cara mudah agar </a:t>
            </a:r>
            <a:r>
              <a:rPr lang="gsw-FR" sz="3600" b="1" u="sng" noProof="1">
                <a:solidFill>
                  <a:schemeClr val="bg1"/>
                </a:solidFill>
              </a:rPr>
              <a:t>diri kita lebih tekun, gigih dan konsisten: 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gsw-FR" sz="3600" noProof="1">
                <a:solidFill>
                  <a:schemeClr val="bg1"/>
                </a:solidFill>
              </a:rPr>
              <a:t>Rajin olahraga (studi menunjukkan rutin olahraga membuat diri kita lebih konsisten dalam melakukan action)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gsw-FR" sz="3600" noProof="1">
                <a:solidFill>
                  <a:schemeClr val="bg1"/>
                </a:solidFill>
              </a:rPr>
              <a:t>Tidur cukup minimal 7 jam (kurang tidur akan membuat pikiran mudah stuck dan menyerah saat menemui problem)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gsw-FR" sz="3600" noProof="1">
                <a:solidFill>
                  <a:schemeClr val="bg1"/>
                </a:solidFill>
              </a:rPr>
              <a:t>Rutin minum air putih 8 gelas per hari, kurangi minuman manis; agar otak kita tetap bugar</a:t>
            </a:r>
          </a:p>
        </p:txBody>
      </p:sp>
    </p:spTree>
    <p:extLst>
      <p:ext uri="{BB962C8B-B14F-4D97-AF65-F5344CB8AC3E}">
        <p14:creationId xmlns:p14="http://schemas.microsoft.com/office/powerpoint/2010/main" val="34227735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9449D8-75CD-4AF0-B57E-8176C37CA917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11663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3 Langkah Wujudkan Income Baru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431540" y="1268760"/>
            <a:ext cx="820891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3600" b="1" noProof="1"/>
              <a:t>Tentukan jenis income baru yang mau ditekuni</a:t>
            </a:r>
          </a:p>
          <a:p>
            <a:pPr marL="514350" lvl="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3600" b="1" noProof="1"/>
              <a:t>Rumuskan rencana action yang spesifik; </a:t>
            </a:r>
            <a:r>
              <a:rPr lang="af-ZA" sz="3600" b="1" u="sng" noProof="1"/>
              <a:t>jadikan pelaksanaan action sebagai habit</a:t>
            </a:r>
          </a:p>
          <a:p>
            <a:pPr marL="514350" lvl="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af-ZA" sz="3600" b="1" noProof="1"/>
              <a:t>Tumbuhkan sikap resourcefulness dan fokus pada solusi saat menemui kendala</a:t>
            </a:r>
          </a:p>
          <a:p>
            <a:pPr marL="514350" lvl="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af-ZA" sz="3200" noProof="1"/>
          </a:p>
        </p:txBody>
      </p:sp>
    </p:spTree>
    <p:extLst>
      <p:ext uri="{BB962C8B-B14F-4D97-AF65-F5344CB8AC3E}">
        <p14:creationId xmlns:p14="http://schemas.microsoft.com/office/powerpoint/2010/main" val="3540523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500570"/>
            <a:ext cx="9144000" cy="23574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74</a:t>
            </a:fld>
            <a:endParaRPr lang="af-ZA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5001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 dirty="0"/>
          </a:p>
        </p:txBody>
      </p:sp>
      <p:sp>
        <p:nvSpPr>
          <p:cNvPr id="10" name="Rectangle 9"/>
          <p:cNvSpPr/>
          <p:nvPr/>
        </p:nvSpPr>
        <p:spPr>
          <a:xfrm>
            <a:off x="2915816" y="2780928"/>
            <a:ext cx="2891176" cy="662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</a:pPr>
            <a:r>
              <a:rPr lang="id-ID" sz="6600" b="1" dirty="0">
                <a:solidFill>
                  <a:schemeClr val="accent3">
                    <a:lumMod val="50000"/>
                  </a:schemeClr>
                </a:solidFill>
              </a:rPr>
              <a:t>SELESAI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CE07BF-EBDF-4998-8DE1-6828C5B42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06" y="772217"/>
            <a:ext cx="9202005" cy="6096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8ECA-DC9A-406B-A3D3-2633FCD1767F}"/>
              </a:ext>
            </a:extLst>
          </p:cNvPr>
          <p:cNvSpPr/>
          <p:nvPr/>
        </p:nvSpPr>
        <p:spPr>
          <a:xfrm>
            <a:off x="0" y="0"/>
            <a:ext cx="9144000" cy="18448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q-AL"/>
          </a:p>
        </p:txBody>
      </p:sp>
      <p:sp>
        <p:nvSpPr>
          <p:cNvPr id="4" name="Rectangle 3"/>
          <p:cNvSpPr/>
          <p:nvPr/>
        </p:nvSpPr>
        <p:spPr>
          <a:xfrm>
            <a:off x="455462" y="908720"/>
            <a:ext cx="8001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4000">
                <a:solidFill>
                  <a:schemeClr val="bg1"/>
                </a:solidFill>
                <a:latin typeface="Calibri" panose="020F0502020204030204" pitchFamily="34" charset="0"/>
              </a:rPr>
              <a:t> </a:t>
            </a:r>
            <a:endParaRPr lang="en-US" sz="4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8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16010" y="136525"/>
            <a:ext cx="9144000" cy="16312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6000"/>
              </a:lnSpc>
            </a:pPr>
            <a:r>
              <a:rPr lang="af-ZA" sz="6000" b="1" noProof="1">
                <a:solidFill>
                  <a:schemeClr val="bg1"/>
                </a:solidFill>
              </a:rPr>
              <a:t>7 Pilihan </a:t>
            </a:r>
          </a:p>
          <a:p>
            <a:pPr algn="ctr">
              <a:lnSpc>
                <a:spcPts val="6000"/>
              </a:lnSpc>
            </a:pPr>
            <a:r>
              <a:rPr lang="af-ZA" sz="6000" b="1" noProof="1">
                <a:solidFill>
                  <a:schemeClr val="bg1"/>
                </a:solidFill>
              </a:rPr>
              <a:t>Multiple Income Stream</a:t>
            </a:r>
          </a:p>
        </p:txBody>
      </p:sp>
    </p:spTree>
    <p:extLst>
      <p:ext uri="{BB962C8B-B14F-4D97-AF65-F5344CB8AC3E}">
        <p14:creationId xmlns:p14="http://schemas.microsoft.com/office/powerpoint/2010/main" val="3096599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2F6BA4-4825-4CF4-8EE4-1A138C7B1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6" y="0"/>
            <a:ext cx="9144000" cy="60936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F98ECA-DC9A-406B-A3D3-2633FCD1767F}"/>
              </a:ext>
            </a:extLst>
          </p:cNvPr>
          <p:cNvSpPr/>
          <p:nvPr/>
        </p:nvSpPr>
        <p:spPr>
          <a:xfrm>
            <a:off x="2776" y="5029381"/>
            <a:ext cx="9144000" cy="18448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q-AL"/>
          </a:p>
        </p:txBody>
      </p:sp>
      <p:sp>
        <p:nvSpPr>
          <p:cNvPr id="4" name="Rectangle 3"/>
          <p:cNvSpPr/>
          <p:nvPr/>
        </p:nvSpPr>
        <p:spPr>
          <a:xfrm>
            <a:off x="458238" y="5938101"/>
            <a:ext cx="8001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4000">
                <a:solidFill>
                  <a:schemeClr val="bg1"/>
                </a:solidFill>
                <a:latin typeface="Calibri" panose="020F0502020204030204" pitchFamily="34" charset="0"/>
              </a:rPr>
              <a:t> </a:t>
            </a:r>
            <a:endParaRPr lang="en-US" sz="4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13234" y="5165906"/>
            <a:ext cx="9144000" cy="16419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1143000" indent="-1143000" algn="ctr">
              <a:lnSpc>
                <a:spcPts val="6000"/>
              </a:lnSpc>
              <a:buAutoNum type="arabicPeriod"/>
            </a:pPr>
            <a:r>
              <a:rPr lang="af-ZA" sz="6000" b="1" noProof="1">
                <a:solidFill>
                  <a:schemeClr val="bg1"/>
                </a:solidFill>
              </a:rPr>
              <a:t>Menjual </a:t>
            </a:r>
          </a:p>
          <a:p>
            <a:pPr algn="ctr">
              <a:lnSpc>
                <a:spcPts val="6000"/>
              </a:lnSpc>
            </a:pPr>
            <a:r>
              <a:rPr lang="af-ZA" sz="6000" b="1" noProof="1">
                <a:solidFill>
                  <a:schemeClr val="bg1"/>
                </a:solidFill>
              </a:rPr>
              <a:t>Jasa Keahlian Anda</a:t>
            </a:r>
          </a:p>
        </p:txBody>
      </p:sp>
    </p:spTree>
    <p:extLst>
      <p:ext uri="{BB962C8B-B14F-4D97-AF65-F5344CB8AC3E}">
        <p14:creationId xmlns:p14="http://schemas.microsoft.com/office/powerpoint/2010/main" val="3994537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</TotalTime>
  <Words>1749</Words>
  <Application>Microsoft Office PowerPoint</Application>
  <PresentationFormat>On-screen Show (4:3)</PresentationFormat>
  <Paragraphs>218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erik rajapresentasi</cp:lastModifiedBy>
  <cp:revision>274</cp:revision>
  <dcterms:created xsi:type="dcterms:W3CDTF">2011-07-20T07:31:16Z</dcterms:created>
  <dcterms:modified xsi:type="dcterms:W3CDTF">2021-12-29T07:12:21Z</dcterms:modified>
</cp:coreProperties>
</file>